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953" r:id="rId2"/>
  </p:sldMasterIdLst>
  <p:notesMasterIdLst>
    <p:notesMasterId r:id="rId33"/>
  </p:notesMasterIdLst>
  <p:sldIdLst>
    <p:sldId id="256" r:id="rId3"/>
    <p:sldId id="257" r:id="rId4"/>
    <p:sldId id="263" r:id="rId5"/>
    <p:sldId id="268" r:id="rId6"/>
    <p:sldId id="267" r:id="rId7"/>
    <p:sldId id="264" r:id="rId8"/>
    <p:sldId id="281" r:id="rId9"/>
    <p:sldId id="282" r:id="rId10"/>
    <p:sldId id="275" r:id="rId11"/>
    <p:sldId id="276" r:id="rId12"/>
    <p:sldId id="269" r:id="rId13"/>
    <p:sldId id="270" r:id="rId14"/>
    <p:sldId id="261" r:id="rId15"/>
    <p:sldId id="260" r:id="rId16"/>
    <p:sldId id="259" r:id="rId17"/>
    <p:sldId id="262" r:id="rId18"/>
    <p:sldId id="277" r:id="rId19"/>
    <p:sldId id="278" r:id="rId20"/>
    <p:sldId id="283" r:id="rId21"/>
    <p:sldId id="284" r:id="rId22"/>
    <p:sldId id="271" r:id="rId23"/>
    <p:sldId id="272" r:id="rId24"/>
    <p:sldId id="279" r:id="rId25"/>
    <p:sldId id="280" r:id="rId26"/>
    <p:sldId id="285" r:id="rId27"/>
    <p:sldId id="286" r:id="rId28"/>
    <p:sldId id="273" r:id="rId29"/>
    <p:sldId id="274" r:id="rId30"/>
    <p:sldId id="265" r:id="rId31"/>
    <p:sldId id="266" r:id="rId32"/>
  </p:sldIdLst>
  <p:sldSz cx="18288000" cy="10287000"/>
  <p:notesSz cx="6858000" cy="9144000"/>
  <p:embeddedFontLst>
    <p:embeddedFont>
      <p:font typeface="Courgette" panose="020B0604020202020204" charset="0"/>
      <p:regular r:id="rId34"/>
    </p:embeddedFont>
    <p:embeddedFont>
      <p:font typeface="ＭＳ Ｐゴシック" panose="020B0600070205080204" pitchFamily="34" charset="-128"/>
      <p:regular r:id="rId35"/>
    </p:embeddedFont>
    <p:embeddedFont>
      <p:font typeface="Calibri" panose="020F0502020204030204" pitchFamily="34" charset="0"/>
      <p:regular r:id="rId36"/>
      <p:bold r:id="rId37"/>
      <p:italic r:id="rId38"/>
      <p:boldItalic r:id="rId39"/>
    </p:embeddedFont>
    <p:embeddedFont>
      <p:font typeface="Arial Black" panose="020B0A04020102020204" pitchFamily="34" charset="0"/>
      <p:bold r:id="rId40"/>
    </p:embeddedFont>
    <p:embeddedFont>
      <p:font typeface="Georgia" panose="02040502050405020303" pitchFamily="18" charset="0"/>
      <p:regular r:id="rId41"/>
      <p:bold r:id="rId42"/>
      <p:italic r:id="rId43"/>
      <p:boldItalic r:id="rId44"/>
    </p:embeddedFont>
    <p:embeddedFont>
      <p:font typeface="Times" panose="02020603050405020304" pitchFamily="18" charset="0"/>
      <p:regular r:id="rId45"/>
      <p:bold r:id="rId46"/>
      <p:italic r:id="rId47"/>
      <p:boldItalic r:id="rId48"/>
    </p:embeddedFont>
    <p:embeddedFont>
      <p:font typeface="Calibri (M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6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11</a:t>
            </a:fld>
            <a:endParaRPr lang="en-US" altLang="en-US" sz="1200"/>
          </a:p>
        </p:txBody>
      </p:sp>
    </p:spTree>
    <p:extLst>
      <p:ext uri="{BB962C8B-B14F-4D97-AF65-F5344CB8AC3E}">
        <p14:creationId xmlns:p14="http://schemas.microsoft.com/office/powerpoint/2010/main" val="1687013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12</a:t>
            </a:fld>
            <a:endParaRPr lang="en-US" altLang="en-US" sz="1200"/>
          </a:p>
        </p:txBody>
      </p:sp>
    </p:spTree>
    <p:extLst>
      <p:ext uri="{BB962C8B-B14F-4D97-AF65-F5344CB8AC3E}">
        <p14:creationId xmlns:p14="http://schemas.microsoft.com/office/powerpoint/2010/main" val="119839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13</a:t>
            </a:fld>
            <a:endParaRPr lang="en-US" altLang="en-US" sz="1200"/>
          </a:p>
        </p:txBody>
      </p:sp>
    </p:spTree>
    <p:extLst>
      <p:ext uri="{BB962C8B-B14F-4D97-AF65-F5344CB8AC3E}">
        <p14:creationId xmlns:p14="http://schemas.microsoft.com/office/powerpoint/2010/main" val="3761995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14</a:t>
            </a:fld>
            <a:endParaRPr lang="en-US" altLang="en-US" sz="1200"/>
          </a:p>
        </p:txBody>
      </p:sp>
    </p:spTree>
    <p:extLst>
      <p:ext uri="{BB962C8B-B14F-4D97-AF65-F5344CB8AC3E}">
        <p14:creationId xmlns:p14="http://schemas.microsoft.com/office/powerpoint/2010/main" val="29327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16</a:t>
            </a:fld>
            <a:endParaRPr lang="en-US" altLang="en-US" sz="1200"/>
          </a:p>
        </p:txBody>
      </p:sp>
    </p:spTree>
    <p:extLst>
      <p:ext uri="{BB962C8B-B14F-4D97-AF65-F5344CB8AC3E}">
        <p14:creationId xmlns:p14="http://schemas.microsoft.com/office/powerpoint/2010/main" val="328618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17</a:t>
            </a:fld>
            <a:endParaRPr lang="en-US" altLang="en-US" sz="1200"/>
          </a:p>
        </p:txBody>
      </p:sp>
    </p:spTree>
    <p:extLst>
      <p:ext uri="{BB962C8B-B14F-4D97-AF65-F5344CB8AC3E}">
        <p14:creationId xmlns:p14="http://schemas.microsoft.com/office/powerpoint/2010/main" val="37618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18</a:t>
            </a:fld>
            <a:endParaRPr lang="en-US" altLang="en-US" sz="1200"/>
          </a:p>
        </p:txBody>
      </p:sp>
    </p:spTree>
    <p:extLst>
      <p:ext uri="{BB962C8B-B14F-4D97-AF65-F5344CB8AC3E}">
        <p14:creationId xmlns:p14="http://schemas.microsoft.com/office/powerpoint/2010/main" val="4176941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19</a:t>
            </a:fld>
            <a:endParaRPr lang="en-US" altLang="en-US" sz="1200"/>
          </a:p>
        </p:txBody>
      </p:sp>
    </p:spTree>
    <p:extLst>
      <p:ext uri="{BB962C8B-B14F-4D97-AF65-F5344CB8AC3E}">
        <p14:creationId xmlns:p14="http://schemas.microsoft.com/office/powerpoint/2010/main" val="42666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20</a:t>
            </a:fld>
            <a:endParaRPr lang="en-US" altLang="en-US" sz="1200"/>
          </a:p>
        </p:txBody>
      </p:sp>
    </p:spTree>
    <p:extLst>
      <p:ext uri="{BB962C8B-B14F-4D97-AF65-F5344CB8AC3E}">
        <p14:creationId xmlns:p14="http://schemas.microsoft.com/office/powerpoint/2010/main" val="391695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a:t>
            </a:fld>
            <a:endParaRPr lang="en-US" altLang="en-US" sz="1200"/>
          </a:p>
        </p:txBody>
      </p:sp>
    </p:spTree>
    <p:extLst>
      <p:ext uri="{BB962C8B-B14F-4D97-AF65-F5344CB8AC3E}">
        <p14:creationId xmlns:p14="http://schemas.microsoft.com/office/powerpoint/2010/main" val="333600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21</a:t>
            </a:fld>
            <a:endParaRPr lang="en-US" altLang="en-US" sz="1200"/>
          </a:p>
        </p:txBody>
      </p:sp>
    </p:spTree>
    <p:extLst>
      <p:ext uri="{BB962C8B-B14F-4D97-AF65-F5344CB8AC3E}">
        <p14:creationId xmlns:p14="http://schemas.microsoft.com/office/powerpoint/2010/main" val="417697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22</a:t>
            </a:fld>
            <a:endParaRPr lang="en-US" altLang="en-US" sz="1200"/>
          </a:p>
        </p:txBody>
      </p:sp>
    </p:spTree>
    <p:extLst>
      <p:ext uri="{BB962C8B-B14F-4D97-AF65-F5344CB8AC3E}">
        <p14:creationId xmlns:p14="http://schemas.microsoft.com/office/powerpoint/2010/main" val="244178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23</a:t>
            </a:fld>
            <a:endParaRPr lang="en-US" altLang="en-US" sz="1200"/>
          </a:p>
        </p:txBody>
      </p:sp>
    </p:spTree>
    <p:extLst>
      <p:ext uri="{BB962C8B-B14F-4D97-AF65-F5344CB8AC3E}">
        <p14:creationId xmlns:p14="http://schemas.microsoft.com/office/powerpoint/2010/main" val="3471925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24</a:t>
            </a:fld>
            <a:endParaRPr lang="en-US" altLang="en-US" sz="1200"/>
          </a:p>
        </p:txBody>
      </p:sp>
    </p:spTree>
    <p:extLst>
      <p:ext uri="{BB962C8B-B14F-4D97-AF65-F5344CB8AC3E}">
        <p14:creationId xmlns:p14="http://schemas.microsoft.com/office/powerpoint/2010/main" val="3230127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25</a:t>
            </a:fld>
            <a:endParaRPr lang="en-US" altLang="en-US" sz="1200"/>
          </a:p>
        </p:txBody>
      </p:sp>
    </p:spTree>
    <p:extLst>
      <p:ext uri="{BB962C8B-B14F-4D97-AF65-F5344CB8AC3E}">
        <p14:creationId xmlns:p14="http://schemas.microsoft.com/office/powerpoint/2010/main" val="3032094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26</a:t>
            </a:fld>
            <a:endParaRPr lang="en-US" altLang="en-US" sz="1200"/>
          </a:p>
        </p:txBody>
      </p:sp>
    </p:spTree>
    <p:extLst>
      <p:ext uri="{BB962C8B-B14F-4D97-AF65-F5344CB8AC3E}">
        <p14:creationId xmlns:p14="http://schemas.microsoft.com/office/powerpoint/2010/main" val="3287168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27</a:t>
            </a:fld>
            <a:endParaRPr lang="en-US" altLang="en-US" sz="1200"/>
          </a:p>
        </p:txBody>
      </p:sp>
    </p:spTree>
    <p:extLst>
      <p:ext uri="{BB962C8B-B14F-4D97-AF65-F5344CB8AC3E}">
        <p14:creationId xmlns:p14="http://schemas.microsoft.com/office/powerpoint/2010/main" val="2250756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28</a:t>
            </a:fld>
            <a:endParaRPr lang="en-US" altLang="en-US" sz="1200"/>
          </a:p>
        </p:txBody>
      </p:sp>
    </p:spTree>
    <p:extLst>
      <p:ext uri="{BB962C8B-B14F-4D97-AF65-F5344CB8AC3E}">
        <p14:creationId xmlns:p14="http://schemas.microsoft.com/office/powerpoint/2010/main" val="1757827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29</a:t>
            </a:fld>
            <a:endParaRPr lang="en-US" altLang="en-US" sz="1200"/>
          </a:p>
        </p:txBody>
      </p:sp>
    </p:spTree>
    <p:extLst>
      <p:ext uri="{BB962C8B-B14F-4D97-AF65-F5344CB8AC3E}">
        <p14:creationId xmlns:p14="http://schemas.microsoft.com/office/powerpoint/2010/main" val="3581707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30</a:t>
            </a:fld>
            <a:endParaRPr lang="en-US" altLang="en-US" sz="1200"/>
          </a:p>
        </p:txBody>
      </p:sp>
    </p:spTree>
    <p:extLst>
      <p:ext uri="{BB962C8B-B14F-4D97-AF65-F5344CB8AC3E}">
        <p14:creationId xmlns:p14="http://schemas.microsoft.com/office/powerpoint/2010/main" val="28923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4</a:t>
            </a:fld>
            <a:endParaRPr lang="en-US" altLang="en-US" sz="1200"/>
          </a:p>
        </p:txBody>
      </p:sp>
    </p:spTree>
    <p:extLst>
      <p:ext uri="{BB962C8B-B14F-4D97-AF65-F5344CB8AC3E}">
        <p14:creationId xmlns:p14="http://schemas.microsoft.com/office/powerpoint/2010/main" val="174715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5</a:t>
            </a:fld>
            <a:endParaRPr lang="en-US" altLang="en-US" sz="1200"/>
          </a:p>
        </p:txBody>
      </p:sp>
    </p:spTree>
    <p:extLst>
      <p:ext uri="{BB962C8B-B14F-4D97-AF65-F5344CB8AC3E}">
        <p14:creationId xmlns:p14="http://schemas.microsoft.com/office/powerpoint/2010/main" val="213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6</a:t>
            </a:fld>
            <a:endParaRPr lang="en-US" altLang="en-US" sz="1200"/>
          </a:p>
        </p:txBody>
      </p:sp>
    </p:spTree>
    <p:extLst>
      <p:ext uri="{BB962C8B-B14F-4D97-AF65-F5344CB8AC3E}">
        <p14:creationId xmlns:p14="http://schemas.microsoft.com/office/powerpoint/2010/main" val="2064799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7</a:t>
            </a:fld>
            <a:endParaRPr lang="en-US" altLang="en-US" sz="1200"/>
          </a:p>
        </p:txBody>
      </p:sp>
    </p:spTree>
    <p:extLst>
      <p:ext uri="{BB962C8B-B14F-4D97-AF65-F5344CB8AC3E}">
        <p14:creationId xmlns:p14="http://schemas.microsoft.com/office/powerpoint/2010/main" val="225916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8</a:t>
            </a:fld>
            <a:endParaRPr lang="en-US" altLang="en-US" sz="1200"/>
          </a:p>
        </p:txBody>
      </p:sp>
    </p:spTree>
    <p:extLst>
      <p:ext uri="{BB962C8B-B14F-4D97-AF65-F5344CB8AC3E}">
        <p14:creationId xmlns:p14="http://schemas.microsoft.com/office/powerpoint/2010/main" val="232923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9</a:t>
            </a:fld>
            <a:endParaRPr lang="en-US" altLang="en-US" sz="1200"/>
          </a:p>
        </p:txBody>
      </p:sp>
    </p:spTree>
    <p:extLst>
      <p:ext uri="{BB962C8B-B14F-4D97-AF65-F5344CB8AC3E}">
        <p14:creationId xmlns:p14="http://schemas.microsoft.com/office/powerpoint/2010/main" val="205615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10</a:t>
            </a:fld>
            <a:endParaRPr lang="en-US" altLang="en-US" sz="1200"/>
          </a:p>
        </p:txBody>
      </p:sp>
    </p:spTree>
    <p:extLst>
      <p:ext uri="{BB962C8B-B14F-4D97-AF65-F5344CB8AC3E}">
        <p14:creationId xmlns:p14="http://schemas.microsoft.com/office/powerpoint/2010/main" val="316624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1028700"/>
            <a:ext cx="16459200" cy="1028700"/>
          </a:xfrm>
          <a:prstGeom prst="rect">
            <a:avLst/>
          </a:prstGeom>
        </p:spPr>
        <p:txBody>
          <a:bodyPr/>
          <a:lstStyle>
            <a:lvl1pPr>
              <a:defRPr sz="6000">
                <a:solidFill>
                  <a:srgbClr val="006A40"/>
                </a:solidFill>
                <a:latin typeface="+mn-lt"/>
              </a:defRPr>
            </a:lvl1pPr>
          </a:lstStyle>
          <a:p>
            <a:r>
              <a:rPr lang="en-CA" dirty="0"/>
              <a:t>Click to edit Master title style</a:t>
            </a:r>
            <a:endParaRPr lang="en-US" dirty="0"/>
          </a:p>
        </p:txBody>
      </p:sp>
      <p:sp>
        <p:nvSpPr>
          <p:cNvPr id="3" name="Text Placeholder 2"/>
          <p:cNvSpPr>
            <a:spLocks noGrp="1"/>
          </p:cNvSpPr>
          <p:nvPr>
            <p:ph type="body" idx="1"/>
          </p:nvPr>
        </p:nvSpPr>
        <p:spPr>
          <a:xfrm>
            <a:off x="914401" y="2143126"/>
            <a:ext cx="8080376" cy="959645"/>
          </a:xfrm>
          <a:prstGeom prst="rect">
            <a:avLst/>
          </a:prstGeom>
        </p:spPr>
        <p:txBody>
          <a:bodyPr anchor="b"/>
          <a:lstStyle>
            <a:lvl1pPr marL="0" indent="0">
              <a:buNone/>
              <a:defRPr sz="3600" b="1">
                <a:latin typeface="+mn-lt"/>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CA" dirty="0"/>
              <a:t>Click to edit Master text styles</a:t>
            </a:r>
          </a:p>
        </p:txBody>
      </p:sp>
      <p:sp>
        <p:nvSpPr>
          <p:cNvPr id="4" name="Content Placeholder 3"/>
          <p:cNvSpPr>
            <a:spLocks noGrp="1"/>
          </p:cNvSpPr>
          <p:nvPr>
            <p:ph sz="half" idx="2"/>
          </p:nvPr>
        </p:nvSpPr>
        <p:spPr>
          <a:xfrm>
            <a:off x="914401" y="3102768"/>
            <a:ext cx="8080376" cy="5926932"/>
          </a:xfrm>
          <a:prstGeom prst="rect">
            <a:avLst/>
          </a:prstGeom>
        </p:spPr>
        <p:txBody>
          <a:bodyPr/>
          <a:lstStyle>
            <a:lvl1pPr>
              <a:defRPr sz="3600">
                <a:latin typeface="+mn-lt"/>
              </a:defRPr>
            </a:lvl1pPr>
            <a:lvl2pPr>
              <a:defRPr sz="30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9290056" y="2143126"/>
            <a:ext cx="8083550" cy="959645"/>
          </a:xfrm>
          <a:prstGeom prst="rect">
            <a:avLst/>
          </a:prstGeom>
        </p:spPr>
        <p:txBody>
          <a:bodyPr anchor="b"/>
          <a:lstStyle>
            <a:lvl1pPr marL="0" indent="0">
              <a:buNone/>
              <a:defRPr sz="3600" b="1">
                <a:latin typeface="+mn-lt"/>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CA" dirty="0"/>
              <a:t>Click to edit Master text styles</a:t>
            </a:r>
          </a:p>
        </p:txBody>
      </p:sp>
      <p:sp>
        <p:nvSpPr>
          <p:cNvPr id="6" name="Content Placeholder 5"/>
          <p:cNvSpPr>
            <a:spLocks noGrp="1"/>
          </p:cNvSpPr>
          <p:nvPr>
            <p:ph sz="quarter" idx="4"/>
          </p:nvPr>
        </p:nvSpPr>
        <p:spPr>
          <a:xfrm>
            <a:off x="9290056" y="3102768"/>
            <a:ext cx="8083550" cy="5926932"/>
          </a:xfrm>
          <a:prstGeom prst="rect">
            <a:avLst/>
          </a:prstGeom>
        </p:spPr>
        <p:txBody>
          <a:bodyPr/>
          <a:lstStyle>
            <a:lvl1pPr>
              <a:defRPr sz="3600">
                <a:latin typeface="+mn-lt"/>
              </a:defRPr>
            </a:lvl1pPr>
            <a:lvl2pPr>
              <a:defRPr sz="30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423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DCB66-9CC0-AB49-8C68-9E86F298E3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12874" y="347385"/>
            <a:ext cx="2525108" cy="56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B2E2DC-F0E0-3A4D-90ED-9A7C96DF60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744838" y="9374400"/>
            <a:ext cx="3245982" cy="639360"/>
          </a:xfrm>
          <a:prstGeom prst="rect">
            <a:avLst/>
          </a:prstGeom>
        </p:spPr>
      </p:pic>
    </p:spTree>
  </p:cSld>
  <p:clrMap bg1="lt1" tx1="dk1" bg2="lt2" tx2="dk2" accent1="accent1" accent2="accent2" accent3="accent3" accent4="accent4" accent5="accent5" accent6="accent6" hlink="hlink" folHlink="folHlink"/>
  <p:sldLayoutIdLst>
    <p:sldLayoutId id="2147483952" r:id="rId1"/>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189" algn="l" rtl="0" fontAlgn="base">
        <a:spcBef>
          <a:spcPct val="0"/>
        </a:spcBef>
        <a:spcAft>
          <a:spcPct val="0"/>
        </a:spcAft>
        <a:defRPr sz="3200" b="1">
          <a:solidFill>
            <a:srgbClr val="FFFFFF"/>
          </a:solidFill>
          <a:latin typeface="Arial Black" pitchFamily="-108" charset="0"/>
        </a:defRPr>
      </a:lvl6pPr>
      <a:lvl7pPr marL="914377" algn="l" rtl="0" fontAlgn="base">
        <a:spcBef>
          <a:spcPct val="0"/>
        </a:spcBef>
        <a:spcAft>
          <a:spcPct val="0"/>
        </a:spcAft>
        <a:defRPr sz="3200" b="1">
          <a:solidFill>
            <a:srgbClr val="FFFFFF"/>
          </a:solidFill>
          <a:latin typeface="Arial Black" pitchFamily="-108" charset="0"/>
        </a:defRPr>
      </a:lvl7pPr>
      <a:lvl8pPr marL="1371566" algn="l" rtl="0" fontAlgn="base">
        <a:spcBef>
          <a:spcPct val="0"/>
        </a:spcBef>
        <a:spcAft>
          <a:spcPct val="0"/>
        </a:spcAft>
        <a:defRPr sz="3200" b="1">
          <a:solidFill>
            <a:srgbClr val="FFFFFF"/>
          </a:solidFill>
          <a:latin typeface="Arial Black" pitchFamily="-108" charset="0"/>
        </a:defRPr>
      </a:lvl8pPr>
      <a:lvl9pPr marL="1828754" algn="l" rtl="0" fontAlgn="base">
        <a:spcBef>
          <a:spcPct val="0"/>
        </a:spcBef>
        <a:spcAft>
          <a:spcPct val="0"/>
        </a:spcAft>
        <a:defRPr sz="3200" b="1">
          <a:solidFill>
            <a:srgbClr val="FFFFFF"/>
          </a:solidFill>
          <a:latin typeface="Arial Black" pitchFamily="-108" charset="0"/>
        </a:defRPr>
      </a:lvl9pPr>
    </p:titleStyle>
    <p:bodyStyle>
      <a:lvl1pPr marL="269868" indent="-269868" algn="l" rtl="0" eaLnBrk="0" fontAlgn="base" hangingPunct="0">
        <a:spcBef>
          <a:spcPct val="20000"/>
        </a:spcBef>
        <a:spcAft>
          <a:spcPct val="0"/>
        </a:spcAft>
        <a:buSzPct val="75000"/>
        <a:buFont typeface="Wingdings" charset="2"/>
        <a:buChar char="§"/>
        <a:defRPr sz="2800">
          <a:solidFill>
            <a:srgbClr val="000000"/>
          </a:solidFill>
          <a:latin typeface="Calibri"/>
          <a:ea typeface="ＭＳ Ｐゴシック" pitchFamily="-108" charset="-128"/>
          <a:cs typeface="Calibri"/>
        </a:defRPr>
      </a:lvl1pPr>
      <a:lvl2pPr marL="914377" indent="-457189" algn="l" rtl="0" eaLnBrk="0" fontAlgn="base" hangingPunct="0">
        <a:spcBef>
          <a:spcPct val="20000"/>
        </a:spcBef>
        <a:spcAft>
          <a:spcPct val="0"/>
        </a:spcAft>
        <a:buSzPct val="75000"/>
        <a:buFont typeface="Arial" charset="0"/>
        <a:buAutoNum type="alphaLcParenR"/>
        <a:defRPr sz="2400">
          <a:solidFill>
            <a:srgbClr val="000000"/>
          </a:solidFill>
          <a:latin typeface="Calibri"/>
          <a:ea typeface="ＭＳ Ｐゴシック" pitchFamily="-108" charset="-128"/>
          <a:cs typeface="Calibri"/>
        </a:defRPr>
      </a:lvl2pPr>
      <a:lvl3pPr marL="1371566" indent="-457189" algn="l" rtl="0" eaLnBrk="0" fontAlgn="base" hangingPunct="0">
        <a:spcBef>
          <a:spcPct val="20000"/>
        </a:spcBef>
        <a:spcAft>
          <a:spcPct val="0"/>
        </a:spcAft>
        <a:buFont typeface="Times" charset="0"/>
        <a:buChar char="•"/>
        <a:defRPr sz="2000">
          <a:solidFill>
            <a:srgbClr val="000000"/>
          </a:solidFill>
          <a:latin typeface="Calibri"/>
          <a:ea typeface="ＭＳ Ｐゴシック" pitchFamily="-108" charset="-128"/>
          <a:cs typeface="Calibri"/>
        </a:defRPr>
      </a:lvl3pPr>
      <a:lvl4pPr marL="1752556"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4pPr>
      <a:lvl5pPr marL="2209745"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5pPr>
      <a:lvl6pPr marL="2666933"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122"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310"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499"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2874" y="347385"/>
            <a:ext cx="2525108" cy="567015"/>
          </a:xfrm>
          <a:custGeom>
            <a:avLst/>
            <a:gdLst/>
            <a:ahLst/>
            <a:cxnLst/>
            <a:rect l="l" t="t" r="r" b="b"/>
            <a:pathLst>
              <a:path w="2525108" h="567015">
                <a:moveTo>
                  <a:pt x="0" y="0"/>
                </a:moveTo>
                <a:lnTo>
                  <a:pt x="2525107" y="0"/>
                </a:lnTo>
                <a:lnTo>
                  <a:pt x="2525107" y="567015"/>
                </a:lnTo>
                <a:lnTo>
                  <a:pt x="0" y="567015"/>
                </a:lnTo>
                <a:lnTo>
                  <a:pt x="0" y="0"/>
                </a:lnTo>
                <a:close/>
              </a:path>
            </a:pathLst>
          </a:custGeom>
          <a:blipFill>
            <a:blip r:embed="rId3" cstate="screen">
              <a:extLst>
                <a:ext uri="{28A0092B-C50C-407E-A947-70E740481C1C}">
                  <a14:useLocalDpi xmlns:a14="http://schemas.microsoft.com/office/drawing/2010/main"/>
                </a:ext>
              </a:extLst>
            </a:blip>
            <a:stretch>
              <a:fillRect l="-39" r="-39"/>
            </a:stretch>
          </a:blipFill>
        </p:spPr>
      </p:sp>
      <p:sp>
        <p:nvSpPr>
          <p:cNvPr id="3" name="Freeform 3"/>
          <p:cNvSpPr/>
          <p:nvPr/>
        </p:nvSpPr>
        <p:spPr>
          <a:xfrm>
            <a:off x="14744838" y="9374400"/>
            <a:ext cx="3245982" cy="639360"/>
          </a:xfrm>
          <a:custGeom>
            <a:avLst/>
            <a:gdLst/>
            <a:ahLst/>
            <a:cxnLst/>
            <a:rect l="l" t="t" r="r" b="b"/>
            <a:pathLst>
              <a:path w="3245982" h="639360">
                <a:moveTo>
                  <a:pt x="0" y="0"/>
                </a:moveTo>
                <a:lnTo>
                  <a:pt x="3245982" y="0"/>
                </a:lnTo>
                <a:lnTo>
                  <a:pt x="3245982" y="639360"/>
                </a:lnTo>
                <a:lnTo>
                  <a:pt x="0" y="63936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4" name="Freeform 4"/>
          <p:cNvSpPr/>
          <p:nvPr/>
        </p:nvSpPr>
        <p:spPr>
          <a:xfrm>
            <a:off x="-900" y="0"/>
            <a:ext cx="18289800" cy="10287000"/>
          </a:xfrm>
          <a:custGeom>
            <a:avLst/>
            <a:gdLst/>
            <a:ahLst/>
            <a:cxnLst/>
            <a:rect l="l" t="t" r="r" b="b"/>
            <a:pathLst>
              <a:path w="18289800" h="10287000">
                <a:moveTo>
                  <a:pt x="0" y="0"/>
                </a:moveTo>
                <a:lnTo>
                  <a:pt x="18289800" y="0"/>
                </a:lnTo>
                <a:lnTo>
                  <a:pt x="18289800"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5" name="Freeform 5"/>
          <p:cNvSpPr/>
          <p:nvPr/>
        </p:nvSpPr>
        <p:spPr>
          <a:xfrm>
            <a:off x="14744700" y="9372600"/>
            <a:ext cx="3245400" cy="647440"/>
          </a:xfrm>
          <a:custGeom>
            <a:avLst/>
            <a:gdLst/>
            <a:ahLst/>
            <a:cxnLst/>
            <a:rect l="l" t="t" r="r" b="b"/>
            <a:pathLst>
              <a:path w="3245400" h="647440">
                <a:moveTo>
                  <a:pt x="0" y="0"/>
                </a:moveTo>
                <a:lnTo>
                  <a:pt x="3245400" y="0"/>
                </a:lnTo>
                <a:lnTo>
                  <a:pt x="3245400" y="647440"/>
                </a:lnTo>
                <a:lnTo>
                  <a:pt x="0" y="647440"/>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sp>
      <p:sp>
        <p:nvSpPr>
          <p:cNvPr id="6" name="Freeform 6"/>
          <p:cNvSpPr/>
          <p:nvPr/>
        </p:nvSpPr>
        <p:spPr>
          <a:xfrm>
            <a:off x="412874" y="347385"/>
            <a:ext cx="2525106" cy="567015"/>
          </a:xfrm>
          <a:custGeom>
            <a:avLst/>
            <a:gdLst/>
            <a:ahLst/>
            <a:cxnLst/>
            <a:rect l="l" t="t" r="r" b="b"/>
            <a:pathLst>
              <a:path w="2525106" h="567015">
                <a:moveTo>
                  <a:pt x="0" y="0"/>
                </a:moveTo>
                <a:lnTo>
                  <a:pt x="2525106" y="0"/>
                </a:lnTo>
                <a:lnTo>
                  <a:pt x="2525106" y="567015"/>
                </a:lnTo>
                <a:lnTo>
                  <a:pt x="0" y="567015"/>
                </a:lnTo>
                <a:lnTo>
                  <a:pt x="0" y="0"/>
                </a:lnTo>
                <a:close/>
              </a:path>
            </a:pathLst>
          </a:custGeom>
          <a:blipFill>
            <a:blip r:embed="rId7" cstate="screen">
              <a:extLst>
                <a:ext uri="{28A0092B-C50C-407E-A947-70E740481C1C}">
                  <a14:useLocalDpi xmlns:a14="http://schemas.microsoft.com/office/drawing/2010/main"/>
                </a:ext>
              </a:extLst>
            </a:blip>
            <a:stretch>
              <a:fillRect l="-39" r="-39"/>
            </a:stretch>
          </a:blipFill>
        </p:spPr>
      </p:sp>
      <p:sp>
        <p:nvSpPr>
          <p:cNvPr id="7" name="TextBox 7"/>
          <p:cNvSpPr txBox="1"/>
          <p:nvPr/>
        </p:nvSpPr>
        <p:spPr>
          <a:xfrm>
            <a:off x="0" y="1943100"/>
            <a:ext cx="18288900" cy="8454622"/>
          </a:xfrm>
          <a:prstGeom prst="rect">
            <a:avLst/>
          </a:prstGeom>
        </p:spPr>
        <p:txBody>
          <a:bodyPr lIns="0" tIns="0" rIns="0" bIns="0" rtlCol="0" anchor="t">
            <a:spAutoFit/>
          </a:bodyPr>
          <a:lstStyle/>
          <a:p>
            <a:pPr algn="ctr">
              <a:lnSpc>
                <a:spcPts val="12600"/>
              </a:lnSpc>
            </a:pPr>
            <a:r>
              <a:rPr lang="en-US" sz="10500" dirty="0">
                <a:solidFill>
                  <a:srgbClr val="FFFFFF"/>
                </a:solidFill>
                <a:latin typeface="Courgette"/>
              </a:rPr>
              <a:t>1963 Diploma Class</a:t>
            </a:r>
          </a:p>
          <a:p>
            <a:pPr algn="ctr">
              <a:lnSpc>
                <a:spcPts val="6662"/>
              </a:lnSpc>
            </a:pPr>
            <a:r>
              <a:rPr lang="en-US" sz="1400" dirty="0">
                <a:solidFill>
                  <a:srgbClr val="FFFFFF"/>
                </a:solidFill>
                <a:latin typeface="Courgette"/>
              </a:rPr>
              <a:t/>
            </a:r>
            <a:br>
              <a:rPr lang="en-US" sz="1400" dirty="0">
                <a:solidFill>
                  <a:srgbClr val="FFFFFF"/>
                </a:solidFill>
                <a:latin typeface="Courgette"/>
              </a:rPr>
            </a:br>
            <a:endParaRPr lang="en-US" sz="1400" dirty="0">
              <a:solidFill>
                <a:srgbClr val="FFFFFF"/>
              </a:solidFill>
              <a:latin typeface="Courgette"/>
            </a:endParaRPr>
          </a:p>
          <a:p>
            <a:pPr algn="ctr">
              <a:lnSpc>
                <a:spcPts val="9422"/>
              </a:lnSpc>
            </a:pPr>
            <a:r>
              <a:rPr lang="en-US" sz="7851" dirty="0">
                <a:solidFill>
                  <a:srgbClr val="FFFFFF"/>
                </a:solidFill>
                <a:latin typeface="Calibri (MS)"/>
              </a:rPr>
              <a:t/>
            </a:r>
            <a:br>
              <a:rPr lang="en-US" sz="7851" dirty="0">
                <a:solidFill>
                  <a:srgbClr val="FFFFFF"/>
                </a:solidFill>
                <a:latin typeface="Calibri (MS)"/>
              </a:rPr>
            </a:br>
            <a:r>
              <a:rPr lang="en-US" sz="7851" dirty="0">
                <a:solidFill>
                  <a:srgbClr val="FFFFFF"/>
                </a:solidFill>
                <a:latin typeface="Calibri (MS)"/>
              </a:rPr>
              <a:t>       </a:t>
            </a:r>
          </a:p>
          <a:p>
            <a:pPr algn="ctr">
              <a:lnSpc>
                <a:spcPts val="7742"/>
              </a:lnSpc>
            </a:pPr>
            <a:endParaRPr lang="en-US" sz="6451" dirty="0">
              <a:solidFill>
                <a:srgbClr val="FFFFFF"/>
              </a:solidFill>
              <a:latin typeface="Calibri (MS)"/>
            </a:endParaRPr>
          </a:p>
          <a:p>
            <a:pPr algn="ctr">
              <a:lnSpc>
                <a:spcPts val="6662"/>
              </a:lnSpc>
            </a:pPr>
            <a:endParaRPr lang="en-US" sz="6451" dirty="0">
              <a:solidFill>
                <a:srgbClr val="FFFFFF"/>
              </a:solidFill>
              <a:latin typeface="Calibri (MS)"/>
            </a:endParaRPr>
          </a:p>
          <a:p>
            <a:pPr algn="ctr">
              <a:lnSpc>
                <a:spcPts val="6662"/>
              </a:lnSpc>
            </a:pPr>
            <a:endParaRPr lang="en-US" sz="6451" dirty="0">
              <a:solidFill>
                <a:srgbClr val="FFFFFF"/>
              </a:solidFill>
              <a:latin typeface="Calibri (MS)"/>
            </a:endParaRPr>
          </a:p>
        </p:txBody>
      </p:sp>
      <p:sp>
        <p:nvSpPr>
          <p:cNvPr id="8" name="Freeform 8"/>
          <p:cNvSpPr/>
          <p:nvPr/>
        </p:nvSpPr>
        <p:spPr>
          <a:xfrm rot="555540">
            <a:off x="-147924" y="2153510"/>
            <a:ext cx="3728887" cy="7884871"/>
          </a:xfrm>
          <a:custGeom>
            <a:avLst/>
            <a:gdLst/>
            <a:ahLst/>
            <a:cxnLst/>
            <a:rect l="l" t="t" r="r" b="b"/>
            <a:pathLst>
              <a:path w="3728887" h="7884871">
                <a:moveTo>
                  <a:pt x="0" y="0"/>
                </a:moveTo>
                <a:lnTo>
                  <a:pt x="3728887" y="0"/>
                </a:lnTo>
                <a:lnTo>
                  <a:pt x="3728887" y="7884871"/>
                </a:lnTo>
                <a:lnTo>
                  <a:pt x="0" y="7884871"/>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10" name="Freeform 10"/>
          <p:cNvSpPr/>
          <p:nvPr/>
        </p:nvSpPr>
        <p:spPr>
          <a:xfrm>
            <a:off x="5334000" y="4838700"/>
            <a:ext cx="1752932" cy="1189803"/>
          </a:xfrm>
          <a:custGeom>
            <a:avLst/>
            <a:gdLst/>
            <a:ahLst/>
            <a:cxnLst/>
            <a:rect l="l" t="t" r="r" b="b"/>
            <a:pathLst>
              <a:path w="1752932" h="1189803">
                <a:moveTo>
                  <a:pt x="0" y="0"/>
                </a:moveTo>
                <a:lnTo>
                  <a:pt x="1752933" y="0"/>
                </a:lnTo>
                <a:lnTo>
                  <a:pt x="1752933" y="1189803"/>
                </a:lnTo>
                <a:lnTo>
                  <a:pt x="0" y="1189803"/>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sp>
      <p:sp>
        <p:nvSpPr>
          <p:cNvPr id="11" name="Freeform 8">
            <a:extLst>
              <a:ext uri="{FF2B5EF4-FFF2-40B4-BE49-F238E27FC236}">
                <a16:creationId xmlns:a16="http://schemas.microsoft.com/office/drawing/2014/main" id="{730F7054-1A42-857F-71F2-D3AF077A8178}"/>
              </a:ext>
            </a:extLst>
          </p:cNvPr>
          <p:cNvSpPr/>
          <p:nvPr/>
        </p:nvSpPr>
        <p:spPr>
          <a:xfrm rot="21044460" flipH="1">
            <a:off x="14735792" y="2039210"/>
            <a:ext cx="3728887" cy="7884871"/>
          </a:xfrm>
          <a:custGeom>
            <a:avLst/>
            <a:gdLst/>
            <a:ahLst/>
            <a:cxnLst/>
            <a:rect l="l" t="t" r="r" b="b"/>
            <a:pathLst>
              <a:path w="3728887" h="7884871">
                <a:moveTo>
                  <a:pt x="0" y="0"/>
                </a:moveTo>
                <a:lnTo>
                  <a:pt x="3728887" y="0"/>
                </a:lnTo>
                <a:lnTo>
                  <a:pt x="3728887" y="7884871"/>
                </a:lnTo>
                <a:lnTo>
                  <a:pt x="0" y="7884871"/>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14" name="Title 13">
            <a:extLst>
              <a:ext uri="{FF2B5EF4-FFF2-40B4-BE49-F238E27FC236}">
                <a16:creationId xmlns:a16="http://schemas.microsoft.com/office/drawing/2014/main" id="{A48F624D-DE6C-DA11-F9E6-764B8D842140}"/>
              </a:ext>
            </a:extLst>
          </p:cNvPr>
          <p:cNvSpPr>
            <a:spLocks noGrp="1"/>
          </p:cNvSpPr>
          <p:nvPr>
            <p:ph type="title"/>
          </p:nvPr>
        </p:nvSpPr>
        <p:spPr>
          <a:xfrm>
            <a:off x="5638800" y="5219700"/>
            <a:ext cx="8229600" cy="1143000"/>
          </a:xfrm>
        </p:spPr>
        <p:txBody>
          <a:bodyPr>
            <a:normAutofit fontScale="90000"/>
          </a:bodyPr>
          <a:lstStyle/>
          <a:p>
            <a:r>
              <a:rPr lang="en-US" sz="8000" dirty="0">
                <a:solidFill>
                  <a:srgbClr val="FFFFFF"/>
                </a:solidFill>
                <a:latin typeface="Calibri (MS)"/>
              </a:rPr>
              <a:t>-Year Reunion</a:t>
            </a:r>
            <a:r>
              <a:rPr lang="en-US" sz="4400" dirty="0">
                <a:solidFill>
                  <a:srgbClr val="FFFFFF"/>
                </a:solidFill>
                <a:latin typeface="Calibri (MS)"/>
              </a:rPr>
              <a:t/>
            </a:r>
            <a:br>
              <a:rPr lang="en-US" sz="4400" dirty="0">
                <a:solidFill>
                  <a:srgbClr val="FFFFFF"/>
                </a:solidFill>
                <a:latin typeface="Calibri (MS)"/>
              </a:rPr>
            </a:br>
            <a:endParaRPr lang="en-US" dirty="0"/>
          </a:p>
        </p:txBody>
      </p:sp>
      <p:sp>
        <p:nvSpPr>
          <p:cNvPr id="9" name="TextBox 8">
            <a:extLst>
              <a:ext uri="{FF2B5EF4-FFF2-40B4-BE49-F238E27FC236}">
                <a16:creationId xmlns:a16="http://schemas.microsoft.com/office/drawing/2014/main" id="{658013FC-A7CF-58DF-CE1D-295AA3C10C01}"/>
              </a:ext>
            </a:extLst>
          </p:cNvPr>
          <p:cNvSpPr txBox="1"/>
          <p:nvPr/>
        </p:nvSpPr>
        <p:spPr>
          <a:xfrm>
            <a:off x="0" y="7581900"/>
            <a:ext cx="18287999" cy="1938992"/>
          </a:xfrm>
          <a:prstGeom prst="rect">
            <a:avLst/>
          </a:prstGeom>
          <a:noFill/>
        </p:spPr>
        <p:txBody>
          <a:bodyPr wrap="square" rtlCol="0">
            <a:spAutoFit/>
          </a:bodyPr>
          <a:lstStyle/>
          <a:p>
            <a:pPr algn="ctr"/>
            <a:r>
              <a:rPr lang="en-US" sz="6000" dirty="0">
                <a:solidFill>
                  <a:srgbClr val="FFFFFF"/>
                </a:solidFill>
                <a:latin typeface="Calibri (MS)"/>
              </a:rPr>
              <a:t>September 14-16, 2023</a:t>
            </a:r>
          </a:p>
          <a:p>
            <a:pPr algn="ctr"/>
            <a:endParaRPr lang="en-US" sz="6000" dirty="0"/>
          </a:p>
        </p:txBody>
      </p:sp>
    </p:spTree>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Effect transition="in" filter="fade">
                                      <p:cBhvr>
                                        <p:cTn id="26" dur="1000"/>
                                        <p:tgtEl>
                                          <p:spTgt spid="9"/>
                                        </p:tgtEl>
                                      </p:cBhvr>
                                    </p:animEffect>
                                  </p:childTnLst>
                                </p:cTn>
                              </p:par>
                            </p:childTnLst>
                          </p:cTn>
                        </p:par>
                        <p:par>
                          <p:cTn id="27" fill="hold">
                            <p:stCondLst>
                              <p:cond delay="3000"/>
                            </p:stCondLst>
                            <p:childTnLst>
                              <p:par>
                                <p:cTn id="28" presetID="42" presetClass="entr" presetSubtype="0" fill="hold" nodeType="after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3048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3400" dirty="0">
                <a:latin typeface="+mn-lt"/>
                <a:cs typeface="Calibri" charset="0"/>
              </a:rPr>
              <a:t>Married (61 years to Barry Kirk)</a:t>
            </a:r>
          </a:p>
          <a:p>
            <a:pPr>
              <a:buFont typeface="Arial" panose="020B0604020202020204" pitchFamily="34" charset="0"/>
              <a:buChar char="•"/>
            </a:pPr>
            <a:r>
              <a:rPr lang="en-US" altLang="en-US" sz="3400" dirty="0">
                <a:latin typeface="+mn-lt"/>
                <a:cs typeface="Calibri" charset="0"/>
              </a:rPr>
              <a:t>3 sons: Bruce, Vern (Michelle), Stephen (deceased 1989)</a:t>
            </a:r>
          </a:p>
          <a:p>
            <a:pPr>
              <a:buFont typeface="Arial" panose="020B0604020202020204" pitchFamily="34" charset="0"/>
              <a:buChar char="•"/>
            </a:pPr>
            <a:r>
              <a:rPr lang="en-US" altLang="en-US" sz="3400" dirty="0">
                <a:latin typeface="+mn-lt"/>
                <a:cs typeface="Calibri" charset="0"/>
              </a:rPr>
              <a:t>1 Granddaughter, 4 grandsons, 1 great-granddaughter</a:t>
            </a:r>
          </a:p>
          <a:p>
            <a:pPr>
              <a:buFont typeface="Arial" panose="020B0604020202020204" pitchFamily="34" charset="0"/>
              <a:buChar char="•"/>
            </a:pPr>
            <a:r>
              <a:rPr lang="en-US" altLang="en-US" sz="3400" dirty="0">
                <a:latin typeface="+mn-lt"/>
                <a:cs typeface="Calibri" charset="0"/>
              </a:rPr>
              <a:t>Worked at R.U.H: Obstetrics (all units)</a:t>
            </a:r>
          </a:p>
          <a:p>
            <a:pPr marL="685811" lvl="1" indent="-457200">
              <a:buFont typeface="Courier New" panose="02070309020205020404" pitchFamily="49" charset="0"/>
              <a:buChar char="o"/>
            </a:pPr>
            <a:r>
              <a:rPr lang="en-US" altLang="en-US" sz="3400" dirty="0">
                <a:latin typeface="+mn-lt"/>
                <a:cs typeface="Calibri" charset="0"/>
              </a:rPr>
              <a:t>ENT and Plastic</a:t>
            </a:r>
          </a:p>
          <a:p>
            <a:pPr marL="685811" lvl="1" indent="-457200">
              <a:buFont typeface="Courier New" panose="02070309020205020404" pitchFamily="49" charset="0"/>
              <a:buChar char="o"/>
            </a:pPr>
            <a:r>
              <a:rPr lang="en-US" altLang="en-US" sz="3400" dirty="0">
                <a:latin typeface="+mn-lt"/>
                <a:cs typeface="Calibri" charset="0"/>
              </a:rPr>
              <a:t>For a G.P in </a:t>
            </a:r>
            <a:r>
              <a:rPr lang="en-US" altLang="en-US" sz="3400" dirty="0" err="1">
                <a:latin typeface="+mn-lt"/>
                <a:cs typeface="Calibri" charset="0"/>
              </a:rPr>
              <a:t>Colonsay</a:t>
            </a:r>
            <a:r>
              <a:rPr lang="en-US" altLang="en-US" sz="3400" dirty="0">
                <a:latin typeface="+mn-lt"/>
                <a:cs typeface="Calibri" charset="0"/>
              </a:rPr>
              <a:t> (28 </a:t>
            </a:r>
            <a:r>
              <a:rPr lang="en-US" altLang="en-US" sz="3400" dirty="0" err="1">
                <a:latin typeface="+mn-lt"/>
                <a:cs typeface="Calibri" charset="0"/>
              </a:rPr>
              <a:t>yrs</a:t>
            </a:r>
            <a:r>
              <a:rPr lang="en-US" altLang="en-US" sz="3400" dirty="0">
                <a:latin typeface="+mn-lt"/>
                <a:cs typeface="Calibri" charset="0"/>
              </a:rPr>
              <a:t>)	</a:t>
            </a:r>
          </a:p>
          <a:p>
            <a:pPr marL="685811" lvl="1" indent="-457200">
              <a:buFont typeface="Courier New" panose="02070309020205020404" pitchFamily="49" charset="0"/>
              <a:buChar char="o"/>
            </a:pPr>
            <a:r>
              <a:rPr lang="en-US" altLang="en-US" sz="3400" dirty="0">
                <a:latin typeface="+mn-lt"/>
                <a:cs typeface="Calibri" charset="0"/>
              </a:rPr>
              <a:t>Nurse on call at school and district (before 1st responders existed)</a:t>
            </a:r>
          </a:p>
          <a:p>
            <a:pPr marL="685811" lvl="1" indent="-457200">
              <a:buFont typeface="Courier New" panose="02070309020205020404" pitchFamily="49" charset="0"/>
              <a:buChar char="o"/>
            </a:pPr>
            <a:r>
              <a:rPr lang="en-US" altLang="en-US" sz="3400" dirty="0">
                <a:latin typeface="+mn-lt"/>
                <a:cs typeface="Calibri" charset="0"/>
              </a:rPr>
              <a:t>Delivered 2 babies in vehicles </a:t>
            </a:r>
            <a:r>
              <a:rPr lang="en-US" altLang="en-US" sz="3400" dirty="0" err="1">
                <a:latin typeface="+mn-lt"/>
                <a:cs typeface="Calibri" charset="0"/>
              </a:rPr>
              <a:t>en</a:t>
            </a:r>
            <a:r>
              <a:rPr lang="en-US" altLang="en-US" sz="3400" dirty="0">
                <a:latin typeface="+mn-lt"/>
                <a:cs typeface="Calibri" charset="0"/>
              </a:rPr>
              <a:t> route to hospital</a:t>
            </a:r>
          </a:p>
          <a:p>
            <a:pPr marL="685811" lvl="1" indent="-457200">
              <a:buFont typeface="Courier New" panose="02070309020205020404" pitchFamily="49" charset="0"/>
              <a:buChar char="o"/>
            </a:pPr>
            <a:r>
              <a:rPr lang="en-US" altLang="en-US" sz="3400" dirty="0">
                <a:latin typeface="+mn-lt"/>
                <a:cs typeface="Calibri" charset="0"/>
              </a:rPr>
              <a:t>Assisted R.C.M.P in emergencies</a:t>
            </a:r>
          </a:p>
          <a:p>
            <a:pPr marL="685811" lvl="1" indent="-457200">
              <a:buFont typeface="Courier New" panose="02070309020205020404" pitchFamily="49" charset="0"/>
              <a:buChar char="o"/>
            </a:pPr>
            <a:r>
              <a:rPr lang="en-US" altLang="en-US" sz="3400" dirty="0">
                <a:latin typeface="+mn-lt"/>
                <a:cs typeface="Calibri" charset="0"/>
              </a:rPr>
              <a:t>Taught CPR at mines, schools, and surrounding districts for 15 years.</a:t>
            </a:r>
          </a:p>
          <a:p>
            <a:pPr marL="685811" lvl="1" indent="-457200">
              <a:buFont typeface="Courier New" panose="02070309020205020404" pitchFamily="49" charset="0"/>
              <a:buChar char="o"/>
            </a:pPr>
            <a:r>
              <a:rPr lang="en-US" altLang="en-US" sz="3400" dirty="0">
                <a:latin typeface="+mn-lt"/>
                <a:cs typeface="Calibri" charset="0"/>
              </a:rPr>
              <a:t>Ran wellness clinic in Allan (7 </a:t>
            </a:r>
            <a:r>
              <a:rPr lang="en-US" altLang="en-US" sz="3400" dirty="0" err="1">
                <a:latin typeface="+mn-lt"/>
                <a:cs typeface="Calibri" charset="0"/>
              </a:rPr>
              <a:t>yrs</a:t>
            </a:r>
            <a:r>
              <a:rPr lang="en-US" altLang="en-US" sz="3400" dirty="0">
                <a:latin typeface="+mn-lt"/>
                <a:cs typeface="Calibri" charset="0"/>
              </a:rPr>
              <a:t>)</a:t>
            </a:r>
          </a:p>
          <a:p>
            <a:pPr>
              <a:buFont typeface="Arial" panose="020B0604020202020204" pitchFamily="34" charset="0"/>
              <a:buChar char="•"/>
            </a:pPr>
            <a:r>
              <a:rPr lang="en-US" altLang="en-US" sz="3400" dirty="0">
                <a:latin typeface="+mn-lt"/>
                <a:cs typeface="Calibri" charset="0"/>
              </a:rPr>
              <a:t>58-year member of Rebekah Lodge (past president of SK Rebekah Assembly 1989-90)</a:t>
            </a:r>
          </a:p>
          <a:p>
            <a:pPr>
              <a:buFont typeface="Arial" panose="020B0604020202020204" pitchFamily="34" charset="0"/>
              <a:buChar char="•"/>
            </a:pPr>
            <a:r>
              <a:rPr lang="en-US" altLang="en-US" sz="3400" dirty="0">
                <a:latin typeface="+mn-lt"/>
                <a:cs typeface="Calibri" charset="0"/>
              </a:rPr>
              <a:t>Loves spending time with family, watching sports, reading, gardening, singing in Church and Rebekah sessions</a:t>
            </a:r>
          </a:p>
          <a:p>
            <a:pPr>
              <a:buFont typeface="Arial" panose="020B0604020202020204" pitchFamily="34" charset="0"/>
              <a:buChar char="•"/>
            </a:pPr>
            <a:r>
              <a:rPr lang="en-US" altLang="en-US" sz="3400" dirty="0">
                <a:latin typeface="+mn-lt"/>
                <a:cs typeface="Calibri" charset="0"/>
              </a:rPr>
              <a:t>Lived on family farm for several years.  </a:t>
            </a:r>
          </a:p>
          <a:p>
            <a:pPr>
              <a:buFont typeface="Arial" panose="020B0604020202020204" pitchFamily="34" charset="0"/>
              <a:buChar char="•"/>
            </a:pPr>
            <a:r>
              <a:rPr lang="en-US" altLang="en-US" sz="3400" dirty="0">
                <a:latin typeface="+mn-lt"/>
                <a:cs typeface="Calibri" charset="0"/>
              </a:rPr>
              <a:t>Moved to </a:t>
            </a:r>
            <a:r>
              <a:rPr lang="en-US" altLang="en-US" sz="3400" dirty="0" err="1">
                <a:latin typeface="+mn-lt"/>
                <a:cs typeface="Calibri" charset="0"/>
              </a:rPr>
              <a:t>Colonsay</a:t>
            </a:r>
            <a:r>
              <a:rPr lang="en-US" altLang="en-US" sz="3400" dirty="0">
                <a:latin typeface="+mn-lt"/>
                <a:cs typeface="Calibri" charset="0"/>
              </a:rPr>
              <a:t> in 1972 (currently residing here).</a:t>
            </a:r>
          </a:p>
          <a:p>
            <a:pPr>
              <a:buFont typeface="Arial" panose="020B0604020202020204" pitchFamily="34" charset="0"/>
              <a:buChar char="•"/>
            </a:pPr>
            <a:endParaRPr lang="en-US" altLang="en-US" sz="3000" dirty="0">
              <a:latin typeface="+mn-lt"/>
              <a:cs typeface="Calibri" charset="0"/>
            </a:endParaRPr>
          </a:p>
          <a:p>
            <a:pPr>
              <a:buFont typeface="Arial" panose="020B0604020202020204" pitchFamily="34" charset="0"/>
              <a:buChar char="•"/>
            </a:pPr>
            <a:endParaRPr lang="en-US" altLang="en-US" sz="3000" dirty="0">
              <a:latin typeface="+mn-lt"/>
              <a:cs typeface="Calibri" charset="0"/>
            </a:endParaRPr>
          </a:p>
          <a:p>
            <a:pPr>
              <a:buFont typeface="Arial" panose="020B0604020202020204" pitchFamily="34" charset="0"/>
              <a:buChar char="•"/>
            </a:pPr>
            <a:endParaRPr lang="en-US" altLang="en-US" sz="3000" dirty="0">
              <a:latin typeface="+mn-lt"/>
              <a:cs typeface="Calibri" charset="0"/>
            </a:endParaRPr>
          </a:p>
          <a:p>
            <a:pPr>
              <a:buFont typeface="Arial" panose="020B0604020202020204" pitchFamily="34" charset="0"/>
              <a:buChar char="•"/>
            </a:pPr>
            <a:endParaRPr lang="en-US" altLang="en-US" sz="3000" dirty="0">
              <a:latin typeface="+mn-lt"/>
              <a:cs typeface="Calibri" charset="0"/>
            </a:endParaRPr>
          </a:p>
          <a:p>
            <a:pPr marL="0" indent="0">
              <a:buNone/>
            </a:pPr>
            <a:endParaRPr lang="en-CA" altLang="en-US" sz="3000" dirty="0">
              <a:latin typeface="+mn-lt"/>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Merilyn </a:t>
            </a:r>
            <a:r>
              <a:rPr lang="en-US" sz="6600" kern="0" dirty="0"/>
              <a:t>(McNaught) </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Kirk</a:t>
            </a:r>
          </a:p>
        </p:txBody>
      </p:sp>
    </p:spTree>
    <p:extLst>
      <p:ext uri="{BB962C8B-B14F-4D97-AF65-F5344CB8AC3E}">
        <p14:creationId xmlns:p14="http://schemas.microsoft.com/office/powerpoint/2010/main" val="2940486624"/>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Jackie (</a:t>
            </a:r>
            <a:r>
              <a:rPr lang="en-US" sz="6600" kern="0" dirty="0"/>
              <a:t>E</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lkin</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McKinlay</a:t>
            </a:r>
          </a:p>
        </p:txBody>
      </p:sp>
      <p:pic>
        <p:nvPicPr>
          <p:cNvPr id="5" name="Picture 4" descr="A close-up of a person&#10;&#10;Description automatically generated">
            <a:extLst>
              <a:ext uri="{FF2B5EF4-FFF2-40B4-BE49-F238E27FC236}">
                <a16:creationId xmlns:a16="http://schemas.microsoft.com/office/drawing/2014/main" id="{347321A3-5219-3F40-7D55-D2F848ABE5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193"/>
          <a:stretch/>
        </p:blipFill>
        <p:spPr>
          <a:xfrm>
            <a:off x="28135" y="1333500"/>
            <a:ext cx="5638800" cy="8005993"/>
          </a:xfrm>
          <a:prstGeom prst="rect">
            <a:avLst/>
          </a:prstGeom>
        </p:spPr>
      </p:pic>
      <p:pic>
        <p:nvPicPr>
          <p:cNvPr id="4" name="Picture 3" descr="A person standing on a dirt path next to a body of water&#10;&#10;Description automatically generated">
            <a:extLst>
              <a:ext uri="{FF2B5EF4-FFF2-40B4-BE49-F238E27FC236}">
                <a16:creationId xmlns:a16="http://schemas.microsoft.com/office/drawing/2014/main" id="{A6C45B6E-D7A0-B2A4-655D-21059CDC7F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66935" y="1333500"/>
            <a:ext cx="5483592" cy="8005993"/>
          </a:xfrm>
          <a:prstGeom prst="rect">
            <a:avLst/>
          </a:prstGeom>
        </p:spPr>
      </p:pic>
      <p:pic>
        <p:nvPicPr>
          <p:cNvPr id="7" name="Picture 6" descr="A person and a child standing on a beach&#10;&#10;Description automatically generated">
            <a:extLst>
              <a:ext uri="{FF2B5EF4-FFF2-40B4-BE49-F238E27FC236}">
                <a16:creationId xmlns:a16="http://schemas.microsoft.com/office/drawing/2014/main" id="{2EA0068E-CE96-7ECA-42F3-10FE65C4EA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50527" y="1333500"/>
            <a:ext cx="7080714" cy="8005993"/>
          </a:xfrm>
          <a:prstGeom prst="rect">
            <a:avLst/>
          </a:prstGeom>
        </p:spPr>
      </p:pic>
    </p:spTree>
    <p:extLst>
      <p:ext uri="{BB962C8B-B14F-4D97-AF65-F5344CB8AC3E}">
        <p14:creationId xmlns:p14="http://schemas.microsoft.com/office/powerpoint/2010/main" val="137221241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381000" y="1943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200" dirty="0">
                <a:latin typeface="+mn-lt"/>
                <a:cs typeface="Calibri" charset="0"/>
              </a:rPr>
              <a:t>Worked in London, ON at the children’s hospital (1963-1964)</a:t>
            </a:r>
          </a:p>
          <a:p>
            <a:pPr>
              <a:buFont typeface="Arial" panose="020B0604020202020204" pitchFamily="34" charset="0"/>
              <a:buChar char="•"/>
            </a:pPr>
            <a:r>
              <a:rPr lang="en-US" altLang="en-US" sz="4200" dirty="0">
                <a:latin typeface="+mn-lt"/>
                <a:cs typeface="Calibri" charset="0"/>
              </a:rPr>
              <a:t>Worked on medicine at Swift Current Union Hospital and then the University Hospital in Saskatoon</a:t>
            </a:r>
          </a:p>
          <a:p>
            <a:pPr>
              <a:buFont typeface="Arial" panose="020B0604020202020204" pitchFamily="34" charset="0"/>
              <a:buChar char="•"/>
            </a:pPr>
            <a:r>
              <a:rPr lang="en-US" altLang="en-US" sz="4200" dirty="0">
                <a:latin typeface="+mn-lt"/>
                <a:cs typeface="Calibri" charset="0"/>
              </a:rPr>
              <a:t>Worked with V.O.N. In Moose Jaw and also in Calgary</a:t>
            </a:r>
          </a:p>
          <a:p>
            <a:pPr>
              <a:buFont typeface="Arial" panose="020B0604020202020204" pitchFamily="34" charset="0"/>
              <a:buChar char="•"/>
            </a:pPr>
            <a:r>
              <a:rPr lang="en-US" altLang="en-US" sz="4200" dirty="0">
                <a:latin typeface="+mn-lt"/>
                <a:cs typeface="Calibri" charset="0"/>
              </a:rPr>
              <a:t>Public Health in Calgary and Strathmore</a:t>
            </a:r>
          </a:p>
          <a:p>
            <a:pPr>
              <a:buFont typeface="Arial" panose="020B0604020202020204" pitchFamily="34" charset="0"/>
              <a:buChar char="•"/>
            </a:pPr>
            <a:r>
              <a:rPr lang="en-US" altLang="en-US" sz="4200" dirty="0">
                <a:latin typeface="+mn-lt"/>
                <a:cs typeface="Calibri" charset="0"/>
              </a:rPr>
              <a:t>Parkside Extendicare in Regina</a:t>
            </a:r>
          </a:p>
          <a:p>
            <a:pPr>
              <a:buFont typeface="Arial" panose="020B0604020202020204" pitchFamily="34" charset="0"/>
              <a:buChar char="•"/>
            </a:pPr>
            <a:r>
              <a:rPr lang="en-US" altLang="en-US" sz="4200" dirty="0">
                <a:latin typeface="+mn-lt"/>
                <a:cs typeface="Calibri" charset="0"/>
              </a:rPr>
              <a:t>I have 3 grandchildren – two girls (10 and 7) &amp; one boy (3 years old)</a:t>
            </a:r>
          </a:p>
          <a:p>
            <a:pPr>
              <a:buFont typeface="Arial" panose="020B0604020202020204" pitchFamily="34" charset="0"/>
              <a:buChar char="•"/>
            </a:pPr>
            <a:r>
              <a:rPr lang="en-US" altLang="en-US" sz="4200" dirty="0">
                <a:latin typeface="+mn-lt"/>
                <a:cs typeface="Calibri" charset="0"/>
              </a:rPr>
              <a:t>I am widowed</a:t>
            </a:r>
          </a:p>
          <a:p>
            <a:pPr>
              <a:buFont typeface="Arial" panose="020B0604020202020204" pitchFamily="34" charset="0"/>
              <a:buChar char="•"/>
            </a:pPr>
            <a:r>
              <a:rPr lang="en-US" altLang="en-US" sz="4200" dirty="0">
                <a:latin typeface="+mn-lt"/>
                <a:cs typeface="Calibri" charset="0"/>
              </a:rPr>
              <a:t>I now live in Parksville, BC</a:t>
            </a:r>
          </a:p>
          <a:p>
            <a:pPr>
              <a:buFont typeface="Arial" panose="020B0604020202020204" pitchFamily="34" charset="0"/>
              <a:buChar char="•"/>
            </a:pPr>
            <a:r>
              <a:rPr lang="en-US" altLang="en-US" sz="4200" dirty="0">
                <a:latin typeface="+mn-lt"/>
                <a:cs typeface="Calibri" charset="0"/>
              </a:rPr>
              <a:t>I have enjoyed clogging and Pickleball and now do square dancing, line dancing, and round dancing.</a:t>
            </a:r>
          </a:p>
          <a:p>
            <a:pPr>
              <a:buFont typeface="Arial" panose="020B0604020202020204" pitchFamily="34" charset="0"/>
              <a:buChar char="•"/>
            </a:pPr>
            <a:r>
              <a:rPr lang="en-US" altLang="en-US" sz="4200" dirty="0">
                <a:latin typeface="+mn-lt"/>
                <a:cs typeface="Calibri" charset="0"/>
              </a:rPr>
              <a:t>Love to walk and hike and have also done some traveling.</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6096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Jackie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Elkin</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McKinlay</a:t>
            </a:r>
          </a:p>
        </p:txBody>
      </p:sp>
    </p:spTree>
    <p:extLst>
      <p:ext uri="{BB962C8B-B14F-4D97-AF65-F5344CB8AC3E}">
        <p14:creationId xmlns:p14="http://schemas.microsoft.com/office/powerpoint/2010/main" val="4054691336"/>
      </p:ext>
    </p:extLst>
  </p:cSld>
  <p:clrMapOvr>
    <a:masterClrMapping/>
  </p:clrMapOvr>
  <mc:AlternateContent xmlns:mc="http://schemas.openxmlformats.org/markup-compatibility/2006" xmlns:p14="http://schemas.microsoft.com/office/powerpoint/2010/main">
    <mc:Choice Requires="p14">
      <p:transition spd="slow" p14:dur="3400" advClick="0" advTm="30000">
        <p14:reveal dir="r"/>
      </p:transition>
    </mc:Choice>
    <mc:Fallback xmlns="">
      <p:transition spd="slow" advClick="0" advTm="3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Bonnie (Bratt) McMillian</a:t>
            </a:r>
          </a:p>
        </p:txBody>
      </p:sp>
      <p:pic>
        <p:nvPicPr>
          <p:cNvPr id="10" name="Picture 9" descr="A person smiling at camera&#10;&#10;Description automatically generated">
            <a:extLst>
              <a:ext uri="{FF2B5EF4-FFF2-40B4-BE49-F238E27FC236}">
                <a16:creationId xmlns:a16="http://schemas.microsoft.com/office/drawing/2014/main" id="{55791FDF-50DC-D0FE-6CAB-A5D9D7C4B4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0" y="1559225"/>
            <a:ext cx="6248400" cy="7790558"/>
          </a:xfrm>
          <a:prstGeom prst="rect">
            <a:avLst/>
          </a:prstGeom>
        </p:spPr>
      </p:pic>
      <p:pic>
        <p:nvPicPr>
          <p:cNvPr id="12" name="Picture 11" descr="A person with short hair wearing a white shirt and a black bow on her head&#10;&#10;Description automatically generated">
            <a:extLst>
              <a:ext uri="{FF2B5EF4-FFF2-40B4-BE49-F238E27FC236}">
                <a16:creationId xmlns:a16="http://schemas.microsoft.com/office/drawing/2014/main" id="{2844D7E9-2C20-5BF8-C461-3D0A0931D9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07"/>
          <a:stretch/>
        </p:blipFill>
        <p:spPr>
          <a:xfrm>
            <a:off x="3113922" y="1559225"/>
            <a:ext cx="5572878" cy="7803237"/>
          </a:xfrm>
          <a:prstGeom prst="rect">
            <a:avLst/>
          </a:prstGeom>
        </p:spPr>
      </p:pic>
    </p:spTree>
    <p:extLst>
      <p:ext uri="{BB962C8B-B14F-4D97-AF65-F5344CB8AC3E}">
        <p14:creationId xmlns:p14="http://schemas.microsoft.com/office/powerpoint/2010/main" val="16361386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3810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300" dirty="0">
                <a:latin typeface="+mn-lt"/>
                <a:cs typeface="Calibri" charset="0"/>
              </a:rPr>
              <a:t>My career focused on home care and public health nursing in SK and AB.  </a:t>
            </a:r>
          </a:p>
          <a:p>
            <a:pPr>
              <a:buFont typeface="Arial" panose="020B0604020202020204" pitchFamily="34" charset="0"/>
              <a:buChar char="•"/>
            </a:pPr>
            <a:r>
              <a:rPr lang="en-US" altLang="en-US" sz="4300" dirty="0">
                <a:latin typeface="+mn-lt"/>
                <a:cs typeface="Calibri" charset="0"/>
              </a:rPr>
              <a:t>My career culminated as the Director of the Drumheller Health Unit.  </a:t>
            </a:r>
          </a:p>
          <a:p>
            <a:pPr>
              <a:buFont typeface="Arial" panose="020B0604020202020204" pitchFamily="34" charset="0"/>
              <a:buChar char="•"/>
            </a:pPr>
            <a:r>
              <a:rPr lang="en-US" altLang="en-US" sz="4300" dirty="0">
                <a:latin typeface="+mn-lt"/>
                <a:cs typeface="Calibri" charset="0"/>
              </a:rPr>
              <a:t>Retired for 28 years.</a:t>
            </a:r>
          </a:p>
          <a:p>
            <a:pPr>
              <a:buFont typeface="Arial" panose="020B0604020202020204" pitchFamily="34" charset="0"/>
              <a:buChar char="•"/>
            </a:pPr>
            <a:r>
              <a:rPr lang="en-US" altLang="en-US" sz="4300" dirty="0">
                <a:latin typeface="+mn-lt"/>
                <a:cs typeface="Calibri" charset="0"/>
              </a:rPr>
              <a:t>2 sons &amp; 4 grandchildren        </a:t>
            </a:r>
          </a:p>
          <a:p>
            <a:pPr>
              <a:buFont typeface="Arial" panose="020B0604020202020204" pitchFamily="34" charset="0"/>
              <a:buChar char="•"/>
            </a:pPr>
            <a:r>
              <a:rPr lang="en-US" altLang="en-US" sz="4300" dirty="0">
                <a:latin typeface="+mn-lt"/>
                <a:cs typeface="Calibri" charset="0"/>
              </a:rPr>
              <a:t>Married to Ken for 55 years. </a:t>
            </a:r>
          </a:p>
          <a:p>
            <a:pPr>
              <a:buFont typeface="Arial" panose="020B0604020202020204" pitchFamily="34" charset="0"/>
              <a:buChar char="•"/>
            </a:pPr>
            <a:r>
              <a:rPr lang="en-US" altLang="en-US" sz="4300" dirty="0">
                <a:latin typeface="+mn-lt"/>
                <a:cs typeface="Calibri" charset="0"/>
              </a:rPr>
              <a:t>We live in Penticton, BC </a:t>
            </a:r>
          </a:p>
          <a:p>
            <a:pPr>
              <a:buFont typeface="Arial" panose="020B0604020202020204" pitchFamily="34" charset="0"/>
              <a:buChar char="•"/>
            </a:pPr>
            <a:r>
              <a:rPr lang="en-US" altLang="en-US" sz="4300" dirty="0">
                <a:latin typeface="+mn-lt"/>
                <a:cs typeface="Calibri" charset="0"/>
              </a:rPr>
              <a:t>We enjoy Jr. A hockey, golf, camping, and many other events such as Peach Festival, Elvis weekend, and music productions.  We also like walks by our 2 lakes, Okanagan and Skaha.  </a:t>
            </a:r>
          </a:p>
          <a:p>
            <a:pPr>
              <a:buFont typeface="Arial" panose="020B0604020202020204" pitchFamily="34" charset="0"/>
              <a:buChar char="•"/>
            </a:pPr>
            <a:r>
              <a:rPr lang="en-US" altLang="en-US" sz="4300" dirty="0">
                <a:latin typeface="+mn-lt"/>
                <a:cs typeface="Calibri" charset="0"/>
              </a:rPr>
              <a:t>For the past 22 years, we relaxed 3 winter months in </a:t>
            </a:r>
            <a:r>
              <a:rPr lang="en-US" altLang="en-US" sz="4300" dirty="0" err="1">
                <a:latin typeface="+mn-lt"/>
                <a:cs typeface="Calibri" charset="0"/>
              </a:rPr>
              <a:t>Melaque</a:t>
            </a:r>
            <a:r>
              <a:rPr lang="en-US" altLang="en-US" sz="4300" dirty="0">
                <a:latin typeface="+mn-lt"/>
                <a:cs typeface="Calibri" charset="0"/>
              </a:rPr>
              <a:t>, Mexico.</a:t>
            </a:r>
          </a:p>
          <a:p>
            <a:pPr>
              <a:buFont typeface="Arial" panose="020B0604020202020204" pitchFamily="34" charset="0"/>
              <a:buChar char="•"/>
            </a:pPr>
            <a:endParaRPr lang="en-US" altLang="en-US" sz="3800" dirty="0">
              <a:latin typeface="+mn-lt"/>
              <a:cs typeface="Calibri" charset="0"/>
            </a:endParaRPr>
          </a:p>
          <a:p>
            <a:pPr>
              <a:buFont typeface="Arial" panose="020B0604020202020204" pitchFamily="34" charset="0"/>
              <a:buChar char="•"/>
            </a:pPr>
            <a:endParaRPr lang="en-US" altLang="en-US" sz="3800" dirty="0">
              <a:latin typeface="+mn-lt"/>
              <a:cs typeface="Calibri" charset="0"/>
            </a:endParaRPr>
          </a:p>
          <a:p>
            <a:pPr>
              <a:buFont typeface="Arial" panose="020B0604020202020204" pitchFamily="34" charset="0"/>
              <a:buChar char="•"/>
            </a:pPr>
            <a:endParaRPr lang="en-US" altLang="en-US" sz="3800" dirty="0">
              <a:latin typeface="+mn-lt"/>
              <a:cs typeface="Calibri" charset="0"/>
            </a:endParaRPr>
          </a:p>
          <a:p>
            <a:pPr>
              <a:buFont typeface="Arial" panose="020B0604020202020204" pitchFamily="34" charset="0"/>
              <a:buChar char="•"/>
            </a:pPr>
            <a:endParaRPr lang="en-US" altLang="en-US" sz="3800" dirty="0">
              <a:latin typeface="+mn-lt"/>
              <a:cs typeface="Calibri" charset="0"/>
            </a:endParaRPr>
          </a:p>
          <a:p>
            <a:pPr>
              <a:buFont typeface="Arial" panose="020B0604020202020204" pitchFamily="34" charset="0"/>
              <a:buChar char="•"/>
            </a:pPr>
            <a:endParaRPr lang="en-US" altLang="en-US" sz="3800" dirty="0">
              <a:latin typeface="+mn-lt"/>
              <a:cs typeface="Calibri" charset="0"/>
            </a:endParaRPr>
          </a:p>
          <a:p>
            <a:pPr>
              <a:buFont typeface="Arial" panose="020B0604020202020204" pitchFamily="34" charset="0"/>
              <a:buChar char="•"/>
            </a:pPr>
            <a:endParaRPr lang="en-US" altLang="en-US" sz="3800" dirty="0">
              <a:latin typeface="+mn-lt"/>
              <a:cs typeface="Calibri" charset="0"/>
            </a:endParaRPr>
          </a:p>
          <a:p>
            <a:pPr marL="0" indent="0">
              <a:buNone/>
            </a:pPr>
            <a:endParaRPr lang="en-CA" altLang="en-US" sz="3800" dirty="0">
              <a:latin typeface="+mn-lt"/>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Bonnie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Bratt</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McMillan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2201392906"/>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Carol</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Bakkestad</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Mitchell</a:t>
            </a:r>
          </a:p>
        </p:txBody>
      </p:sp>
      <p:pic>
        <p:nvPicPr>
          <p:cNvPr id="4" name="Picture 3" descr="A person in a green dress standing next to a white column&#10;&#10;Description automatically generated">
            <a:extLst>
              <a:ext uri="{FF2B5EF4-FFF2-40B4-BE49-F238E27FC236}">
                <a16:creationId xmlns:a16="http://schemas.microsoft.com/office/drawing/2014/main" id="{161555A3-F1C2-3926-BE26-7CE5840798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5658" y="1556116"/>
            <a:ext cx="5920942" cy="8159384"/>
          </a:xfrm>
          <a:prstGeom prst="rect">
            <a:avLst/>
          </a:prstGeom>
        </p:spPr>
      </p:pic>
      <p:pic>
        <p:nvPicPr>
          <p:cNvPr id="6" name="Picture 5" descr="A person wearing a white shirt and a white hat&#10;&#10;Description automatically generated">
            <a:extLst>
              <a:ext uri="{FF2B5EF4-FFF2-40B4-BE49-F238E27FC236}">
                <a16:creationId xmlns:a16="http://schemas.microsoft.com/office/drawing/2014/main" id="{AFFF25D0-E2C1-5C73-886D-7C7D03C32C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32" t="1136" r="2927"/>
          <a:stretch/>
        </p:blipFill>
        <p:spPr>
          <a:xfrm>
            <a:off x="2919413" y="1562100"/>
            <a:ext cx="5691187" cy="8159384"/>
          </a:xfrm>
          <a:prstGeom prst="rect">
            <a:avLst/>
          </a:prstGeom>
        </p:spPr>
      </p:pic>
    </p:spTree>
    <p:extLst>
      <p:ext uri="{BB962C8B-B14F-4D97-AF65-F5344CB8AC3E}">
        <p14:creationId xmlns:p14="http://schemas.microsoft.com/office/powerpoint/2010/main" val="1893182204"/>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1905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C</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arol</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err="1"/>
              <a:t>Bakkestad</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Mitchell</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181100"/>
            <a:ext cx="17449800" cy="868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Worked primarily in Acute Health Care in institutions and community and in Secondary Education in Health Care Professional’s Faculties. My role was as a direct health care provider, educator, project manager and executive. The places I worked were acute care in rural Saskatchewan, acute care, long term care and community health care in Manitoba, educator and acute care in Brisbane Queensland and Project Manager in Perth at the University of Western Australia, in British Columbia have worked as a direct care provider, educator, director, researcher, project manager in acute care hospitals, long term care, in Universities and consulted with the Provincial BC Health Department. My career focus has been with Elder, Children and Women’s Family centered Health Care.</a:t>
            </a:r>
          </a:p>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2 adult sons &amp; 4 grandchildren. </a:t>
            </a:r>
          </a:p>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Married for 59 years to Bob Mitchell, graduate of UofS, Agriculture,1962 .</a:t>
            </a:r>
          </a:p>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We live in Delta BC.</a:t>
            </a:r>
          </a:p>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I enjoy traveling, golfing, curling, horseback riding, hiking, bridge, cribbage, scrabble, and painting.</a:t>
            </a:r>
          </a:p>
          <a:p>
            <a:pPr marL="342900" marR="0" lvl="0" indent="-342900">
              <a:spcBef>
                <a:spcPts val="0"/>
              </a:spcBef>
              <a:spcAft>
                <a:spcPts val="0"/>
              </a:spcAft>
              <a:buFont typeface="Symbol" panose="05050102010706020507" pitchFamily="18" charset="2"/>
              <a:buChar char=""/>
              <a:tabLst>
                <a:tab pos="457200" algn="l"/>
              </a:tabLst>
            </a:pPr>
            <a:r>
              <a:rPr lang="en-US" sz="3100" dirty="0">
                <a:latin typeface="+mn-lt"/>
                <a:ea typeface="Times New Roman" panose="02020603050405020304" pitchFamily="18" charset="0"/>
              </a:rPr>
              <a:t>I belong to the local Canadian Federation of University Women group &amp; volunteer at the Kwantlen Polytech University in Surrey to help develop educational short courses for seniors and others; we socialize with a group of friends called the Fun Lovers and go camping, play golf and hike...etc.</a:t>
            </a:r>
          </a:p>
          <a:p>
            <a:pPr>
              <a:buFont typeface="Arial" panose="020B0604020202020204" pitchFamily="34" charset="0"/>
              <a:buChar char="•"/>
            </a:pPr>
            <a:endParaRPr lang="en-US" altLang="en-US" sz="3000" dirty="0">
              <a:latin typeface="+mn-lt"/>
              <a:cs typeface="Calibri" charset="0"/>
            </a:endParaRPr>
          </a:p>
          <a:p>
            <a:pPr marL="0" indent="0">
              <a:buFont typeface="Wingdings" charset="2"/>
              <a:buNone/>
            </a:pPr>
            <a:endParaRPr lang="en-CA" altLang="en-US" sz="3000" dirty="0">
              <a:latin typeface="+mn-lt"/>
              <a:cs typeface="Calibri" charset="0"/>
            </a:endParaRPr>
          </a:p>
        </p:txBody>
      </p:sp>
    </p:spTree>
    <p:extLst>
      <p:ext uri="{BB962C8B-B14F-4D97-AF65-F5344CB8AC3E}">
        <p14:creationId xmlns:p14="http://schemas.microsoft.com/office/powerpoint/2010/main" val="458277558"/>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Barb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Sweedish</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Morrall</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person standing in a room&#10;&#10;Description automatically generated">
            <a:extLst>
              <a:ext uri="{FF2B5EF4-FFF2-40B4-BE49-F238E27FC236}">
                <a16:creationId xmlns:a16="http://schemas.microsoft.com/office/drawing/2014/main" id="{7B7FCC1A-D087-3BFF-1B0F-E9AE5061C0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15400" y="1409700"/>
            <a:ext cx="6096000" cy="7758546"/>
          </a:xfrm>
          <a:prstGeom prst="rect">
            <a:avLst/>
          </a:prstGeom>
        </p:spPr>
      </p:pic>
      <p:pic>
        <p:nvPicPr>
          <p:cNvPr id="8" name="Picture 7" descr="A close-up of a person&#10;&#10;Description automatically generated">
            <a:extLst>
              <a:ext uri="{FF2B5EF4-FFF2-40B4-BE49-F238E27FC236}">
                <a16:creationId xmlns:a16="http://schemas.microsoft.com/office/drawing/2014/main" id="{5B6600DF-3C7E-06E4-54C9-BB3AA00BC1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0" y="1409700"/>
            <a:ext cx="5446603" cy="7758546"/>
          </a:xfrm>
          <a:prstGeom prst="rect">
            <a:avLst/>
          </a:prstGeom>
        </p:spPr>
      </p:pic>
    </p:spTree>
    <p:extLst>
      <p:ext uri="{BB962C8B-B14F-4D97-AF65-F5344CB8AC3E}">
        <p14:creationId xmlns:p14="http://schemas.microsoft.com/office/powerpoint/2010/main" val="87193021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1905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Barb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Sweedish</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Morrall</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333500"/>
            <a:ext cx="17449800" cy="792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Married to Robin in 1964</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Widowed in 2018</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We had 2 children;</a:t>
            </a:r>
          </a:p>
          <a:p>
            <a:pPr marL="873132" lvl="1" indent="-457200">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Rani (died after a long illness in 1999)</a:t>
            </a:r>
          </a:p>
          <a:p>
            <a:pPr marL="873132" lvl="1" indent="-457200">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John (Kim) – they have 4 children</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We lived in Saskatoon (except for 2 years in France)  </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Completed BSW in 1985</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Worked:</a:t>
            </a:r>
          </a:p>
          <a:p>
            <a:pPr lvl="1">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Part-time at RUH and  Student Health               </a:t>
            </a:r>
          </a:p>
          <a:p>
            <a:pPr lvl="1">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Social Worker at Saskatoon Cancer Centre until 1992 </a:t>
            </a:r>
          </a:p>
          <a:p>
            <a:pPr lvl="1">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YWCA Child Care Centre until 2001  </a:t>
            </a:r>
          </a:p>
          <a:p>
            <a:pPr lvl="1">
              <a:spcBef>
                <a:spcPts val="0"/>
              </a:spcBef>
              <a:spcAft>
                <a:spcPts val="0"/>
              </a:spcAft>
              <a:buFont typeface="Courier New" panose="02070309020205020404" pitchFamily="49" charset="0"/>
              <a:buChar char="o"/>
              <a:tabLst>
                <a:tab pos="457200" algn="l"/>
              </a:tabLst>
            </a:pPr>
            <a:r>
              <a:rPr lang="en-US" sz="4000" dirty="0">
                <a:latin typeface="+mn-lt"/>
                <a:ea typeface="Times New Roman" panose="02020603050405020304" pitchFamily="18" charset="0"/>
              </a:rPr>
              <a:t>Volunteered in schools as a tutor for 19 years </a:t>
            </a:r>
          </a:p>
          <a:p>
            <a:pPr marL="342900" marR="0" lvl="0" indent="-342900">
              <a:spcBef>
                <a:spcPts val="0"/>
              </a:spcBef>
              <a:spcAft>
                <a:spcPts val="0"/>
              </a:spcAft>
              <a:buFont typeface="Symbol" panose="05050102010706020507" pitchFamily="18" charset="2"/>
              <a:buChar char=""/>
              <a:tabLst>
                <a:tab pos="457200" algn="l"/>
              </a:tabLst>
            </a:pPr>
            <a:r>
              <a:rPr lang="en-US" sz="4000" dirty="0">
                <a:latin typeface="+mn-lt"/>
                <a:ea typeface="Times New Roman" panose="02020603050405020304" pitchFamily="18" charset="0"/>
              </a:rPr>
              <a:t>I enjoy walking, aquafit, music, book club, spending time with friends, grandchildren, their parents, and other relatives</a:t>
            </a:r>
          </a:p>
        </p:txBody>
      </p:sp>
    </p:spTree>
    <p:extLst>
      <p:ext uri="{BB962C8B-B14F-4D97-AF65-F5344CB8AC3E}">
        <p14:creationId xmlns:p14="http://schemas.microsoft.com/office/powerpoint/2010/main" val="2201484878"/>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Elsbeth (Epp) Moyer (Beth)</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4" name="Picture 3" descr="An old person sitting on a bench with a cat&#10;&#10;Description automatically generated">
            <a:extLst>
              <a:ext uri="{FF2B5EF4-FFF2-40B4-BE49-F238E27FC236}">
                <a16:creationId xmlns:a16="http://schemas.microsoft.com/office/drawing/2014/main" id="{5336714A-F3BB-C1E8-A64A-DA972B92D4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051" y="1485899"/>
            <a:ext cx="10478290" cy="7858717"/>
          </a:xfrm>
          <a:prstGeom prst="rect">
            <a:avLst/>
          </a:prstGeom>
        </p:spPr>
      </p:pic>
      <p:pic>
        <p:nvPicPr>
          <p:cNvPr id="7" name="Picture 6" descr="A person wearing glasses and a white shirt&#10;&#10;Description automatically generated">
            <a:extLst>
              <a:ext uri="{FF2B5EF4-FFF2-40B4-BE49-F238E27FC236}">
                <a16:creationId xmlns:a16="http://schemas.microsoft.com/office/drawing/2014/main" id="{20C833A6-B606-7924-40E9-4B252B878E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81" r="1683"/>
          <a:stretch/>
        </p:blipFill>
        <p:spPr>
          <a:xfrm>
            <a:off x="906117" y="1485900"/>
            <a:ext cx="5502967" cy="7858717"/>
          </a:xfrm>
          <a:prstGeom prst="rect">
            <a:avLst/>
          </a:prstGeom>
        </p:spPr>
      </p:pic>
    </p:spTree>
    <p:extLst>
      <p:ext uri="{BB962C8B-B14F-4D97-AF65-F5344CB8AC3E}">
        <p14:creationId xmlns:p14="http://schemas.microsoft.com/office/powerpoint/2010/main" val="2903839785"/>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43F482-1AD8-BD6C-D8F1-C2961C64D3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7000" y="81325"/>
            <a:ext cx="12877800" cy="10091375"/>
          </a:xfrm>
          <a:prstGeom prst="rect">
            <a:avLst/>
          </a:prstGeom>
        </p:spPr>
      </p:pic>
    </p:spTree>
    <p:extLst>
      <p:ext uri="{BB962C8B-B14F-4D97-AF65-F5344CB8AC3E}">
        <p14:creationId xmlns:p14="http://schemas.microsoft.com/office/powerpoint/2010/main" val="283021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5000">
        <p15:prstTrans prst="curtains"/>
      </p:transition>
    </mc:Choice>
    <mc:Fallback xmlns="">
      <p:transition spd="slow"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Elsbeth (Epp) Moyer (Beth)</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714500"/>
            <a:ext cx="17449800" cy="792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Married to Jim Moyer (49 years) </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Lived in Lethbridge, AB (since Nov 1977)</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Two daughters;</a:t>
            </a:r>
          </a:p>
          <a:p>
            <a:pPr marL="987432" lvl="1" indent="-571500">
              <a:spcBef>
                <a:spcPts val="0"/>
              </a:spcBef>
              <a:spcAft>
                <a:spcPts val="0"/>
              </a:spcAft>
              <a:buFont typeface="Courier New" panose="02070309020205020404" pitchFamily="49" charset="0"/>
              <a:buChar char="o"/>
              <a:tabLst>
                <a:tab pos="457200" algn="l"/>
              </a:tabLst>
            </a:pPr>
            <a:r>
              <a:rPr lang="en-US" sz="4600" dirty="0">
                <a:latin typeface="+mn-lt"/>
                <a:ea typeface="Times New Roman" panose="02020603050405020304" pitchFamily="18" charset="0"/>
              </a:rPr>
              <a:t>Marie – married with two married stepsons; works with </a:t>
            </a:r>
            <a:r>
              <a:rPr lang="en-US" sz="4600" dirty="0" err="1">
                <a:latin typeface="+mn-lt"/>
                <a:ea typeface="Times New Roman" panose="02020603050405020304" pitchFamily="18" charset="0"/>
              </a:rPr>
              <a:t>L’Arche</a:t>
            </a:r>
            <a:endParaRPr lang="en-US" sz="4600" dirty="0">
              <a:latin typeface="+mn-lt"/>
              <a:ea typeface="Times New Roman" panose="02020603050405020304" pitchFamily="18" charset="0"/>
            </a:endParaRPr>
          </a:p>
          <a:p>
            <a:pPr marL="987432" lvl="1" indent="-571500">
              <a:spcBef>
                <a:spcPts val="0"/>
              </a:spcBef>
              <a:spcAft>
                <a:spcPts val="0"/>
              </a:spcAft>
              <a:buFont typeface="Courier New" panose="02070309020205020404" pitchFamily="49" charset="0"/>
              <a:buChar char="o"/>
              <a:tabLst>
                <a:tab pos="457200" algn="l"/>
              </a:tabLst>
            </a:pPr>
            <a:r>
              <a:rPr lang="en-US" sz="4600" dirty="0">
                <a:latin typeface="+mn-lt"/>
                <a:ea typeface="Times New Roman" panose="02020603050405020304" pitchFamily="18" charset="0"/>
              </a:rPr>
              <a:t>Joanne – Prof – The King’s University, Edmonton </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Hospital work: Saskatoon, Montreal and Newfoundland </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BScN in P. H. U of S, ‘72</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Public Health in </a:t>
            </a:r>
            <a:r>
              <a:rPr lang="en-US" sz="4600" dirty="0" err="1">
                <a:latin typeface="+mn-lt"/>
                <a:ea typeface="Times New Roman" panose="02020603050405020304" pitchFamily="18" charset="0"/>
              </a:rPr>
              <a:t>Biggar</a:t>
            </a:r>
            <a:r>
              <a:rPr lang="en-US" sz="4600" dirty="0">
                <a:latin typeface="+mn-lt"/>
                <a:ea typeface="Times New Roman" panose="02020603050405020304" pitchFamily="18" charset="0"/>
              </a:rPr>
              <a:t>, SK; Lethbridge; VON, Brandon, MB</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Travel: 5 continents; all provinces/territories in Canada</a:t>
            </a:r>
          </a:p>
          <a:p>
            <a:pPr marL="342900" marR="0" lvl="0" indent="-342900">
              <a:spcBef>
                <a:spcPts val="0"/>
              </a:spcBef>
              <a:spcAft>
                <a:spcPts val="0"/>
              </a:spcAft>
              <a:buFont typeface="Symbol" panose="05050102010706020507" pitchFamily="18" charset="2"/>
              <a:buChar char=""/>
              <a:tabLst>
                <a:tab pos="457200" algn="l"/>
              </a:tabLst>
            </a:pPr>
            <a:r>
              <a:rPr lang="en-US" sz="4600" dirty="0">
                <a:latin typeface="+mn-lt"/>
                <a:ea typeface="Times New Roman" panose="02020603050405020304" pitchFamily="18" charset="0"/>
              </a:rPr>
              <a:t>Enjoy travelling, gardening, volunteering, and choir</a:t>
            </a:r>
          </a:p>
        </p:txBody>
      </p:sp>
    </p:spTree>
    <p:extLst>
      <p:ext uri="{BB962C8B-B14F-4D97-AF65-F5344CB8AC3E}">
        <p14:creationId xmlns:p14="http://schemas.microsoft.com/office/powerpoint/2010/main" val="4274023044"/>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E</a:t>
            </a:r>
            <a:r>
              <a:rPr lang="en-US" sz="6600" kern="0" dirty="0" err="1"/>
              <a:t>ugenia</a:t>
            </a:r>
            <a:r>
              <a:rPr lang="en-US" sz="6600" kern="0" dirty="0"/>
              <a:t> (</a:t>
            </a:r>
            <a:r>
              <a:rPr lang="en-US" sz="6600" kern="0" dirty="0" err="1"/>
              <a:t>Oleksiuk</a:t>
            </a:r>
            <a:r>
              <a:rPr lang="en-US" sz="6600" kern="0" dirty="0"/>
              <a:t>) Richardson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person with glasses and a bouquet of flowers&#10;&#10;Description automatically generated">
            <a:extLst>
              <a:ext uri="{FF2B5EF4-FFF2-40B4-BE49-F238E27FC236}">
                <a16:creationId xmlns:a16="http://schemas.microsoft.com/office/drawing/2014/main" id="{AB51AA5E-D69B-5EB1-4352-01BAED94C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28"/>
          <a:stretch/>
        </p:blipFill>
        <p:spPr>
          <a:xfrm>
            <a:off x="2316556" y="1444373"/>
            <a:ext cx="5532044" cy="7852081"/>
          </a:xfrm>
          <a:prstGeom prst="rect">
            <a:avLst/>
          </a:prstGeom>
        </p:spPr>
      </p:pic>
      <p:pic>
        <p:nvPicPr>
          <p:cNvPr id="4" name="Picture 3" descr="A person sitting in a chair with a basket of cake&#10;&#10;Description automatically generated">
            <a:extLst>
              <a:ext uri="{FF2B5EF4-FFF2-40B4-BE49-F238E27FC236}">
                <a16:creationId xmlns:a16="http://schemas.microsoft.com/office/drawing/2014/main" id="{16EA0CE4-0695-E6A4-D381-B975704EC3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0" y="1444373"/>
            <a:ext cx="7684540" cy="7852081"/>
          </a:xfrm>
          <a:prstGeom prst="rect">
            <a:avLst/>
          </a:prstGeom>
        </p:spPr>
      </p:pic>
    </p:spTree>
    <p:extLst>
      <p:ext uri="{BB962C8B-B14F-4D97-AF65-F5344CB8AC3E}">
        <p14:creationId xmlns:p14="http://schemas.microsoft.com/office/powerpoint/2010/main" val="3531586832"/>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Eugenia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Oleksiuk</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Richardson</a:t>
            </a: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409700"/>
            <a:ext cx="17449800" cy="792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Married to Allan in 1966</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Lived in Medicine Hat, AB (until 2000)</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Had 3 children &amp; blessed with 4 grandchildren</a:t>
            </a:r>
          </a:p>
          <a:p>
            <a:pPr marL="873132" lvl="1" indent="-457200">
              <a:spcBef>
                <a:spcPts val="0"/>
              </a:spcBef>
              <a:spcAft>
                <a:spcPts val="0"/>
              </a:spcAft>
              <a:buFont typeface="Courier New" panose="02070309020205020404" pitchFamily="49" charset="0"/>
              <a:buChar char="o"/>
              <a:tabLst>
                <a:tab pos="457200" algn="l"/>
              </a:tabLst>
            </a:pPr>
            <a:r>
              <a:rPr lang="en-US" sz="3200" dirty="0">
                <a:latin typeface="+mn-lt"/>
                <a:ea typeface="Times New Roman" panose="02020603050405020304" pitchFamily="18" charset="0"/>
              </a:rPr>
              <a:t>Very involved with the Ukrainian dancers, Beta Sigma Phi, and children’s activities</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Worked in the hospital as NUM in ICU</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Obtained my BSN through the University of Lethbridge</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In 2000, we moved to Calgary (worked in ophthalmology, several years in Alternate Medicine, and my last 10 years of nursing in the Canadian Blood Services)</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My husband, Allan, of almost 50 years, died of lung cancer in 2016</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Christa, my youngest, died of esophageal cancer in 2018</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For over 40 years, I taught Ukrainian egg decorating mainly to grade 2 &amp; 3’s in schools, traveling over parts of Alberta</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I am still doing them for relaxation and craft sales, and of course, with permission from the NHL, doing eggs with hockey logos with proceeds going to charity</a:t>
            </a:r>
          </a:p>
          <a:p>
            <a:pPr marL="342900" marR="0" lvl="0" indent="-342900">
              <a:spcBef>
                <a:spcPts val="0"/>
              </a:spcBef>
              <a:spcAft>
                <a:spcPts val="0"/>
              </a:spcAft>
              <a:buFont typeface="Symbol" panose="05050102010706020507" pitchFamily="18" charset="2"/>
              <a:buChar char=""/>
              <a:tabLst>
                <a:tab pos="457200" algn="l"/>
              </a:tabLst>
            </a:pPr>
            <a:r>
              <a:rPr lang="en-US" sz="3200" dirty="0">
                <a:latin typeface="+mn-lt"/>
                <a:ea typeface="Times New Roman" panose="02020603050405020304" pitchFamily="18" charset="0"/>
              </a:rPr>
              <a:t>My dream is when I am mobile again, to visit Saskatchewan (my hometown and area), but especially USask</a:t>
            </a:r>
          </a:p>
        </p:txBody>
      </p:sp>
    </p:spTree>
    <p:extLst>
      <p:ext uri="{BB962C8B-B14F-4D97-AF65-F5344CB8AC3E}">
        <p14:creationId xmlns:p14="http://schemas.microsoft.com/office/powerpoint/2010/main" val="3468909662"/>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Lottie (Lessing) Vanstone</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4" name="Picture 3" descr="A person smiling at the camera&#10;&#10;Description automatically generated">
            <a:extLst>
              <a:ext uri="{FF2B5EF4-FFF2-40B4-BE49-F238E27FC236}">
                <a16:creationId xmlns:a16="http://schemas.microsoft.com/office/drawing/2014/main" id="{2D5D2612-1E6F-FD86-7C9A-6D382AF233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0800" y="1409700"/>
            <a:ext cx="5715000" cy="7951521"/>
          </a:xfrm>
          <a:prstGeom prst="rect">
            <a:avLst/>
          </a:prstGeom>
        </p:spPr>
      </p:pic>
      <p:pic>
        <p:nvPicPr>
          <p:cNvPr id="9" name="Picture 8" descr="A person holding a heart shaped object&#10;&#10;Description automatically generated">
            <a:extLst>
              <a:ext uri="{FF2B5EF4-FFF2-40B4-BE49-F238E27FC236}">
                <a16:creationId xmlns:a16="http://schemas.microsoft.com/office/drawing/2014/main" id="{379F810D-1329-D011-3265-4BC8B04A9D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205894" y="2043007"/>
            <a:ext cx="7972213" cy="6705600"/>
          </a:xfrm>
          <a:prstGeom prst="rect">
            <a:avLst/>
          </a:prstGeom>
        </p:spPr>
      </p:pic>
    </p:spTree>
    <p:extLst>
      <p:ext uri="{BB962C8B-B14F-4D97-AF65-F5344CB8AC3E}">
        <p14:creationId xmlns:p14="http://schemas.microsoft.com/office/powerpoint/2010/main" val="137181368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6096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Lottie (Lessing) Vanstone</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714500"/>
            <a:ext cx="17449800" cy="7734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R="0" lvl="0">
              <a:spcBef>
                <a:spcPts val="0"/>
              </a:spcBef>
              <a:spcAft>
                <a:spcPts val="0"/>
              </a:spcAft>
              <a:buFont typeface="Arial" panose="020B0604020202020204" pitchFamily="34" charset="0"/>
              <a:buChar char="•"/>
            </a:pPr>
            <a:r>
              <a:rPr lang="en-US" sz="3500" dirty="0">
                <a:effectLst/>
                <a:latin typeface="+mn-lt"/>
                <a:ea typeface="Calibri" panose="020F0502020204030204" pitchFamily="34" charset="0"/>
              </a:rPr>
              <a:t>I have worked in a few different places including Yorkton on the Psychiatric Ward, but my </a:t>
            </a:r>
            <a:r>
              <a:rPr lang="en-US" sz="3500" dirty="0" err="1">
                <a:effectLst/>
                <a:latin typeface="+mn-lt"/>
                <a:ea typeface="Calibri" panose="020F0502020204030204" pitchFamily="34" charset="0"/>
              </a:rPr>
              <a:t>favourite</a:t>
            </a:r>
            <a:r>
              <a:rPr lang="en-US" sz="3500" dirty="0">
                <a:effectLst/>
                <a:latin typeface="+mn-lt"/>
                <a:ea typeface="Calibri" panose="020F0502020204030204" pitchFamily="34" charset="0"/>
              </a:rPr>
              <a:t> job was supporting patients in their houses and travelling around in a beetle with the Victoria Order of Nurses in Saskatoon. </a:t>
            </a:r>
          </a:p>
          <a:p>
            <a:pPr marR="0" lvl="0">
              <a:spcBef>
                <a:spcPts val="0"/>
              </a:spcBef>
              <a:spcAft>
                <a:spcPts val="0"/>
              </a:spcAft>
              <a:buFont typeface="Arial" panose="020B0604020202020204" pitchFamily="34" charset="0"/>
              <a:buChar char="•"/>
            </a:pPr>
            <a:r>
              <a:rPr lang="en-US" sz="3500" dirty="0">
                <a:effectLst/>
                <a:latin typeface="+mn-lt"/>
                <a:ea typeface="Calibri" panose="020F0502020204030204" pitchFamily="34" charset="0"/>
              </a:rPr>
              <a:t>I have three children;</a:t>
            </a:r>
          </a:p>
          <a:p>
            <a:pPr marL="685811" lvl="1" indent="-457200">
              <a:spcBef>
                <a:spcPts val="0"/>
              </a:spcBef>
              <a:spcAft>
                <a:spcPts val="0"/>
              </a:spcAft>
              <a:buFont typeface="Courier New" panose="02070309020205020404" pitchFamily="49" charset="0"/>
              <a:buChar char="o"/>
            </a:pPr>
            <a:r>
              <a:rPr lang="en-US" sz="3500" dirty="0">
                <a:effectLst/>
                <a:latin typeface="+mn-lt"/>
                <a:ea typeface="Calibri" panose="020F0502020204030204" pitchFamily="34" charset="0"/>
              </a:rPr>
              <a:t>Mark Vanstone (Vanesa) </a:t>
            </a:r>
          </a:p>
          <a:p>
            <a:pPr marL="685811" lvl="1" indent="-457200">
              <a:spcBef>
                <a:spcPts val="0"/>
              </a:spcBef>
              <a:spcAft>
                <a:spcPts val="0"/>
              </a:spcAft>
              <a:buFont typeface="Courier New" panose="02070309020205020404" pitchFamily="49" charset="0"/>
              <a:buChar char="o"/>
            </a:pPr>
            <a:r>
              <a:rPr lang="en-US" sz="3500" dirty="0">
                <a:effectLst/>
                <a:latin typeface="+mn-lt"/>
                <a:ea typeface="Calibri" panose="020F0502020204030204" pitchFamily="34" charset="0"/>
              </a:rPr>
              <a:t>Lana Janzen (Grady)</a:t>
            </a:r>
          </a:p>
          <a:p>
            <a:pPr marL="685811" lvl="1" indent="-457200">
              <a:spcBef>
                <a:spcPts val="0"/>
              </a:spcBef>
              <a:spcAft>
                <a:spcPts val="0"/>
              </a:spcAft>
              <a:buFont typeface="Courier New" panose="02070309020205020404" pitchFamily="49" charset="0"/>
              <a:buChar char="o"/>
            </a:pPr>
            <a:r>
              <a:rPr lang="en-US" sz="3500" dirty="0">
                <a:effectLst/>
                <a:latin typeface="+mn-lt"/>
                <a:ea typeface="Calibri" panose="020F0502020204030204" pitchFamily="34" charset="0"/>
              </a:rPr>
              <a:t>Joy Vanstone (Luke McConnell)</a:t>
            </a:r>
          </a:p>
          <a:p>
            <a:pPr marL="685811" lvl="1" indent="-457200">
              <a:spcBef>
                <a:spcPts val="0"/>
              </a:spcBef>
              <a:spcAft>
                <a:spcPts val="0"/>
              </a:spcAft>
              <a:buFont typeface="Courier New" panose="02070309020205020404" pitchFamily="49" charset="0"/>
              <a:buChar char="o"/>
            </a:pPr>
            <a:r>
              <a:rPr lang="en-US" sz="3500" dirty="0">
                <a:effectLst/>
                <a:latin typeface="+mn-lt"/>
                <a:ea typeface="Calibri" panose="020F0502020204030204" pitchFamily="34" charset="0"/>
              </a:rPr>
              <a:t>Mark has three wonderful children – Jonah, Micah and Brenna Vanstone.  They are in their twenties and don’t have children yet… but I’m looking forward to it.</a:t>
            </a:r>
          </a:p>
          <a:p>
            <a:pPr marR="0" lvl="0">
              <a:spcBef>
                <a:spcPts val="0"/>
              </a:spcBef>
              <a:spcAft>
                <a:spcPts val="0"/>
              </a:spcAft>
              <a:buFont typeface="Arial" panose="020B0604020202020204" pitchFamily="34" charset="0"/>
              <a:buChar char="•"/>
            </a:pPr>
            <a:r>
              <a:rPr lang="en-US" sz="3500" dirty="0">
                <a:effectLst/>
                <a:latin typeface="+mn-lt"/>
                <a:ea typeface="Calibri" panose="020F0502020204030204" pitchFamily="34" charset="0"/>
              </a:rPr>
              <a:t>Wes and I just celebrated our 61</a:t>
            </a:r>
            <a:r>
              <a:rPr lang="en-US" sz="3500" baseline="30000" dirty="0">
                <a:effectLst/>
                <a:latin typeface="+mn-lt"/>
                <a:ea typeface="Calibri" panose="020F0502020204030204" pitchFamily="34" charset="0"/>
              </a:rPr>
              <a:t>st</a:t>
            </a:r>
            <a:r>
              <a:rPr lang="en-US" sz="3500" dirty="0">
                <a:effectLst/>
                <a:latin typeface="+mn-lt"/>
                <a:ea typeface="Calibri" panose="020F0502020204030204" pitchFamily="34" charset="0"/>
              </a:rPr>
              <a:t> wedding anniversary in June 2023! </a:t>
            </a:r>
          </a:p>
          <a:p>
            <a:pPr marR="0" lvl="0">
              <a:spcBef>
                <a:spcPts val="0"/>
              </a:spcBef>
              <a:spcAft>
                <a:spcPts val="0"/>
              </a:spcAft>
              <a:buFont typeface="Arial" panose="020B0604020202020204" pitchFamily="34" charset="0"/>
              <a:buChar char="•"/>
            </a:pPr>
            <a:r>
              <a:rPr lang="en-US" sz="3500" dirty="0">
                <a:latin typeface="+mn-lt"/>
                <a:ea typeface="Calibri" panose="020F0502020204030204" pitchFamily="34" charset="0"/>
              </a:rPr>
              <a:t>T</a:t>
            </a:r>
            <a:r>
              <a:rPr lang="en-US" sz="3500" dirty="0">
                <a:effectLst/>
                <a:latin typeface="+mn-lt"/>
                <a:ea typeface="Calibri" panose="020F0502020204030204" pitchFamily="34" charset="0"/>
              </a:rPr>
              <a:t>his year, I was blessed to be able to move into Circle Drive Special Care Home with my husband, Wes.</a:t>
            </a:r>
          </a:p>
          <a:p>
            <a:pPr marR="0" lvl="0">
              <a:spcBef>
                <a:spcPts val="0"/>
              </a:spcBef>
              <a:spcAft>
                <a:spcPts val="0"/>
              </a:spcAft>
              <a:buFont typeface="Arial" panose="020B0604020202020204" pitchFamily="34" charset="0"/>
              <a:buChar char="•"/>
            </a:pPr>
            <a:r>
              <a:rPr lang="en-US" sz="3500" dirty="0">
                <a:effectLst/>
                <a:latin typeface="+mn-lt"/>
                <a:ea typeface="Calibri" panose="020F0502020204030204" pitchFamily="34" charset="0"/>
              </a:rPr>
              <a:t>My </a:t>
            </a:r>
            <a:r>
              <a:rPr lang="en-US" sz="3500" dirty="0" err="1">
                <a:effectLst/>
                <a:latin typeface="+mn-lt"/>
                <a:ea typeface="Calibri" panose="020F0502020204030204" pitchFamily="34" charset="0"/>
              </a:rPr>
              <a:t>favourite</a:t>
            </a:r>
            <a:r>
              <a:rPr lang="en-US" sz="3500" dirty="0">
                <a:effectLst/>
                <a:latin typeface="+mn-lt"/>
                <a:ea typeface="Calibri" panose="020F0502020204030204" pitchFamily="34" charset="0"/>
              </a:rPr>
              <a:t> thing is singing…and my kids will tell you I seem to remember a wide variety of songs!!!  </a:t>
            </a:r>
          </a:p>
          <a:p>
            <a:pPr marL="342900" marR="0" lvl="0" indent="-342900">
              <a:spcBef>
                <a:spcPts val="0"/>
              </a:spcBef>
              <a:spcAft>
                <a:spcPts val="0"/>
              </a:spcAft>
              <a:buFont typeface="Symbol" panose="05050102010706020507" pitchFamily="18" charset="2"/>
              <a:buChar char=""/>
              <a:tabLst>
                <a:tab pos="457200" algn="l"/>
              </a:tabLst>
            </a:pPr>
            <a:endParaRPr lang="en-US" sz="5800" dirty="0">
              <a:latin typeface="+mn-lt"/>
              <a:ea typeface="Times New Roman" panose="02020603050405020304" pitchFamily="18" charset="0"/>
            </a:endParaRPr>
          </a:p>
        </p:txBody>
      </p:sp>
    </p:spTree>
    <p:extLst>
      <p:ext uri="{BB962C8B-B14F-4D97-AF65-F5344CB8AC3E}">
        <p14:creationId xmlns:p14="http://schemas.microsoft.com/office/powerpoint/2010/main" val="3170484948"/>
      </p:ext>
    </p:extLst>
  </p:cSld>
  <p:clrMapOvr>
    <a:masterClrMapping/>
  </p:clrMapOvr>
  <mc:AlternateContent xmlns:mc="http://schemas.openxmlformats.org/markup-compatibility/2006" xmlns:p14="http://schemas.microsoft.com/office/powerpoint/2010/main">
    <mc:Choice Requires="p14">
      <p:transition spd="slow" p14:dur="3400" advClick="0" advTm="30000">
        <p14:reveal dir="r"/>
      </p:transition>
    </mc:Choice>
    <mc:Fallback xmlns="">
      <p:transition spd="slow" advClick="0" advTm="3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Helen (Stewart) </a:t>
            </a:r>
            <a:r>
              <a:rPr lang="en-US" sz="6600" kern="0" dirty="0" err="1"/>
              <a:t>Verokosky</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6" name="Picture 5" descr="A person with short hair wearing a white shirt&#10;&#10;Description automatically generated">
            <a:extLst>
              <a:ext uri="{FF2B5EF4-FFF2-40B4-BE49-F238E27FC236}">
                <a16:creationId xmlns:a16="http://schemas.microsoft.com/office/drawing/2014/main" id="{0429D189-E237-2F30-1268-AF3E5B37EC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8400" y="1485900"/>
            <a:ext cx="5638800" cy="7973617"/>
          </a:xfrm>
          <a:prstGeom prst="rect">
            <a:avLst/>
          </a:prstGeom>
        </p:spPr>
      </p:pic>
    </p:spTree>
    <p:extLst>
      <p:ext uri="{BB962C8B-B14F-4D97-AF65-F5344CB8AC3E}">
        <p14:creationId xmlns:p14="http://schemas.microsoft.com/office/powerpoint/2010/main" val="716250669"/>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6096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Helen (Stewart) </a:t>
            </a:r>
            <a:r>
              <a:rPr lang="en-US" sz="6600" kern="0" dirty="0" err="1"/>
              <a:t>Verokosky</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943100"/>
            <a:ext cx="17449800" cy="6781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5800" dirty="0">
                <a:latin typeface="+mn-lt"/>
                <a:ea typeface="Times New Roman" panose="02020603050405020304" pitchFamily="18" charset="0"/>
              </a:rPr>
              <a:t>I worked at the University Hospital in Saskatoon, Medicine Hat Hospital, and then Kelowna General Hospital for 33 years after we moved to Kelowna in 1969.</a:t>
            </a:r>
          </a:p>
          <a:p>
            <a:pPr marL="342900" marR="0" lvl="0" indent="-342900">
              <a:spcBef>
                <a:spcPts val="0"/>
              </a:spcBef>
              <a:spcAft>
                <a:spcPts val="0"/>
              </a:spcAft>
              <a:buFont typeface="Symbol" panose="05050102010706020507" pitchFamily="18" charset="2"/>
              <a:buChar char=""/>
              <a:tabLst>
                <a:tab pos="457200" algn="l"/>
              </a:tabLst>
            </a:pPr>
            <a:r>
              <a:rPr lang="en-US" sz="5800" dirty="0">
                <a:latin typeface="+mn-lt"/>
                <a:ea typeface="Times New Roman" panose="02020603050405020304" pitchFamily="18" charset="0"/>
              </a:rPr>
              <a:t>My husband and I have 2 sons and 3 grandsons.</a:t>
            </a:r>
          </a:p>
          <a:p>
            <a:pPr marL="342900" marR="0" lvl="0" indent="-342900">
              <a:spcBef>
                <a:spcPts val="0"/>
              </a:spcBef>
              <a:spcAft>
                <a:spcPts val="0"/>
              </a:spcAft>
              <a:buFont typeface="Symbol" panose="05050102010706020507" pitchFamily="18" charset="2"/>
              <a:buChar char=""/>
              <a:tabLst>
                <a:tab pos="457200" algn="l"/>
              </a:tabLst>
            </a:pPr>
            <a:r>
              <a:rPr lang="en-US" sz="5800" dirty="0">
                <a:latin typeface="+mn-lt"/>
                <a:ea typeface="Times New Roman" panose="02020603050405020304" pitchFamily="18" charset="0"/>
              </a:rPr>
              <a:t>My hobby is gardening. </a:t>
            </a:r>
          </a:p>
        </p:txBody>
      </p:sp>
    </p:spTree>
    <p:extLst>
      <p:ext uri="{BB962C8B-B14F-4D97-AF65-F5344CB8AC3E}">
        <p14:creationId xmlns:p14="http://schemas.microsoft.com/office/powerpoint/2010/main" val="1932230297"/>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Sheila (Frame) Wilson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4" name="Picture 3" descr="A person wearing glasses and a necklace&#10;&#10;Description automatically generated">
            <a:extLst>
              <a:ext uri="{FF2B5EF4-FFF2-40B4-BE49-F238E27FC236}">
                <a16:creationId xmlns:a16="http://schemas.microsoft.com/office/drawing/2014/main" id="{7EDDE258-9350-4A5F-440A-02EDFF9096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67800" y="1295400"/>
            <a:ext cx="5562600" cy="7950518"/>
          </a:xfrm>
          <a:prstGeom prst="rect">
            <a:avLst/>
          </a:prstGeom>
        </p:spPr>
      </p:pic>
      <p:pic>
        <p:nvPicPr>
          <p:cNvPr id="7" name="Picture 6" descr="A person with short hair wearing a white shirt and a bouquet of roses&#10;&#10;Description automatically generated">
            <a:extLst>
              <a:ext uri="{FF2B5EF4-FFF2-40B4-BE49-F238E27FC236}">
                <a16:creationId xmlns:a16="http://schemas.microsoft.com/office/drawing/2014/main" id="{A7A4DED1-8E64-8E5E-EB4D-7232C912DE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62" b="1591"/>
          <a:stretch/>
        </p:blipFill>
        <p:spPr>
          <a:xfrm>
            <a:off x="3124200" y="1295400"/>
            <a:ext cx="5679734" cy="7950518"/>
          </a:xfrm>
          <a:prstGeom prst="rect">
            <a:avLst/>
          </a:prstGeom>
        </p:spPr>
      </p:pic>
    </p:spTree>
    <p:extLst>
      <p:ext uri="{BB962C8B-B14F-4D97-AF65-F5344CB8AC3E}">
        <p14:creationId xmlns:p14="http://schemas.microsoft.com/office/powerpoint/2010/main" val="2089999731"/>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Sheila (Frame) Wilson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409700"/>
            <a:ext cx="17449800" cy="792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Work:</a:t>
            </a:r>
            <a:r>
              <a:rPr lang="en-US" sz="4500" u="sng" dirty="0">
                <a:latin typeface="+mn-lt"/>
                <a:ea typeface="Times New Roman" panose="02020603050405020304" pitchFamily="18" charset="0"/>
              </a:rPr>
              <a:t> </a:t>
            </a:r>
          </a:p>
          <a:p>
            <a:pPr marL="873132" lvl="1" indent="-457200">
              <a:spcBef>
                <a:spcPts val="0"/>
              </a:spcBef>
              <a:spcAft>
                <a:spcPts val="0"/>
              </a:spcAft>
              <a:buFont typeface="Courier New" panose="02070309020205020404" pitchFamily="49" charset="0"/>
              <a:buChar char="o"/>
              <a:tabLst>
                <a:tab pos="457200" algn="l"/>
              </a:tabLst>
            </a:pPr>
            <a:r>
              <a:rPr lang="en-US" sz="4500" dirty="0">
                <a:latin typeface="+mn-lt"/>
                <a:ea typeface="Times New Roman" panose="02020603050405020304" pitchFamily="18" charset="0"/>
              </a:rPr>
              <a:t>School nurse in Nigeria </a:t>
            </a:r>
          </a:p>
          <a:p>
            <a:pPr marL="873132" lvl="1" indent="-457200">
              <a:spcBef>
                <a:spcPts val="0"/>
              </a:spcBef>
              <a:spcAft>
                <a:spcPts val="0"/>
              </a:spcAft>
              <a:buFont typeface="Courier New" panose="02070309020205020404" pitchFamily="49" charset="0"/>
              <a:buChar char="o"/>
              <a:tabLst>
                <a:tab pos="457200" algn="l"/>
              </a:tabLst>
            </a:pPr>
            <a:r>
              <a:rPr lang="en-US" sz="4500" dirty="0">
                <a:latin typeface="+mn-lt"/>
                <a:ea typeface="Times New Roman" panose="02020603050405020304" pitchFamily="18" charset="0"/>
              </a:rPr>
              <a:t>Parkland Nursing Home, </a:t>
            </a:r>
            <a:r>
              <a:rPr lang="en-US" sz="4500" dirty="0" err="1">
                <a:latin typeface="+mn-lt"/>
                <a:ea typeface="Times New Roman" panose="02020603050405020304" pitchFamily="18" charset="0"/>
              </a:rPr>
              <a:t>Melfort</a:t>
            </a:r>
            <a:r>
              <a:rPr lang="en-US" sz="4500" dirty="0">
                <a:latin typeface="+mn-lt"/>
                <a:ea typeface="Times New Roman" panose="02020603050405020304" pitchFamily="18" charset="0"/>
              </a:rPr>
              <a:t> </a:t>
            </a:r>
          </a:p>
          <a:p>
            <a:pPr marL="873132" lvl="1" indent="-457200">
              <a:spcBef>
                <a:spcPts val="0"/>
              </a:spcBef>
              <a:spcAft>
                <a:spcPts val="0"/>
              </a:spcAft>
              <a:buFont typeface="Courier New" panose="02070309020205020404" pitchFamily="49" charset="0"/>
              <a:buChar char="o"/>
              <a:tabLst>
                <a:tab pos="457200" algn="l"/>
              </a:tabLst>
            </a:pPr>
            <a:r>
              <a:rPr lang="en-US" sz="4500" dirty="0">
                <a:latin typeface="+mn-lt"/>
                <a:ea typeface="Times New Roman" panose="02020603050405020304" pitchFamily="18" charset="0"/>
              </a:rPr>
              <a:t>Coordinator, Adult Day Program, Sherbrooke Community Centre </a:t>
            </a:r>
          </a:p>
          <a:p>
            <a:pPr marL="873132" lvl="1" indent="-457200">
              <a:spcBef>
                <a:spcPts val="0"/>
              </a:spcBef>
              <a:spcAft>
                <a:spcPts val="0"/>
              </a:spcAft>
              <a:buFont typeface="Courier New" panose="02070309020205020404" pitchFamily="49" charset="0"/>
              <a:buChar char="o"/>
              <a:tabLst>
                <a:tab pos="457200" algn="l"/>
              </a:tabLst>
            </a:pPr>
            <a:r>
              <a:rPr lang="en-US" sz="4500" dirty="0">
                <a:latin typeface="+mn-lt"/>
                <a:ea typeface="Times New Roman" panose="02020603050405020304" pitchFamily="18" charset="0"/>
              </a:rPr>
              <a:t>Manager, </a:t>
            </a:r>
            <a:r>
              <a:rPr lang="en-US" sz="4500" dirty="0" err="1">
                <a:latin typeface="+mn-lt"/>
                <a:ea typeface="Times New Roman" panose="02020603050405020304" pitchFamily="18" charset="0"/>
              </a:rPr>
              <a:t>WestPark</a:t>
            </a:r>
            <a:r>
              <a:rPr lang="en-US" sz="4500" dirty="0">
                <a:latin typeface="+mn-lt"/>
                <a:ea typeface="Times New Roman" panose="02020603050405020304" pitchFamily="18" charset="0"/>
              </a:rPr>
              <a:t> Lodge Assisted Living, Red Deer, AB</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Married to Bob (60 years in Oct/23) </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2 children (Ian and Jennifer) </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4 grandchildren (Mitchell, Sheena, Dale, Regan)</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Living in Regina</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Enjoy church activities, traveling, camping, reading, watching curling, and attending Rider games</a:t>
            </a:r>
          </a:p>
        </p:txBody>
      </p:sp>
    </p:spTree>
    <p:extLst>
      <p:ext uri="{BB962C8B-B14F-4D97-AF65-F5344CB8AC3E}">
        <p14:creationId xmlns:p14="http://schemas.microsoft.com/office/powerpoint/2010/main" val="2905177734"/>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Dianne (</a:t>
            </a:r>
            <a:r>
              <a:rPr lang="en-US" sz="6600" kern="0" dirty="0" err="1"/>
              <a:t>Pilipow</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Yadlowski</a:t>
            </a:r>
          </a:p>
        </p:txBody>
      </p:sp>
      <p:pic>
        <p:nvPicPr>
          <p:cNvPr id="5" name="Picture 4" descr="A person with short hair wearing a white shirt&#10;&#10;Description automatically generated">
            <a:extLst>
              <a:ext uri="{FF2B5EF4-FFF2-40B4-BE49-F238E27FC236}">
                <a16:creationId xmlns:a16="http://schemas.microsoft.com/office/drawing/2014/main" id="{57ABC382-BD99-33F0-33A1-E4D54A55A8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1562100"/>
            <a:ext cx="5562600" cy="7775676"/>
          </a:xfrm>
          <a:prstGeom prst="rect">
            <a:avLst/>
          </a:prstGeom>
        </p:spPr>
      </p:pic>
      <p:pic>
        <p:nvPicPr>
          <p:cNvPr id="8" name="Picture 7" descr="A person with glasses smiling&#10;&#10;Description automatically generated">
            <a:extLst>
              <a:ext uri="{FF2B5EF4-FFF2-40B4-BE49-F238E27FC236}">
                <a16:creationId xmlns:a16="http://schemas.microsoft.com/office/drawing/2014/main" id="{193470E3-345C-4785-9269-02D1748CB7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15400" y="1562101"/>
            <a:ext cx="5829299" cy="7772399"/>
          </a:xfrm>
          <a:prstGeom prst="rect">
            <a:avLst/>
          </a:prstGeom>
        </p:spPr>
      </p:pic>
    </p:spTree>
    <p:extLst>
      <p:ext uri="{BB962C8B-B14F-4D97-AF65-F5344CB8AC3E}">
        <p14:creationId xmlns:p14="http://schemas.microsoft.com/office/powerpoint/2010/main" val="309633845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Irmgard (Schmaltz) Carbert</a:t>
            </a:r>
          </a:p>
        </p:txBody>
      </p:sp>
      <p:pic>
        <p:nvPicPr>
          <p:cNvPr id="5" name="Picture 4" descr="A person with a book on her head&#10;&#10;Description automatically generated">
            <a:extLst>
              <a:ext uri="{FF2B5EF4-FFF2-40B4-BE49-F238E27FC236}">
                <a16:creationId xmlns:a16="http://schemas.microsoft.com/office/drawing/2014/main" id="{EF210437-FAE8-439B-6989-B43C08BE0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64" t="1843" r="2577"/>
          <a:stretch/>
        </p:blipFill>
        <p:spPr>
          <a:xfrm>
            <a:off x="3104171" y="1409700"/>
            <a:ext cx="5506429" cy="7925916"/>
          </a:xfrm>
          <a:prstGeom prst="rect">
            <a:avLst/>
          </a:prstGeom>
        </p:spPr>
      </p:pic>
      <p:pic>
        <p:nvPicPr>
          <p:cNvPr id="8" name="Picture 7" descr="A person sitting in a chair&#10;&#10;Description automatically generated">
            <a:extLst>
              <a:ext uri="{FF2B5EF4-FFF2-40B4-BE49-F238E27FC236}">
                <a16:creationId xmlns:a16="http://schemas.microsoft.com/office/drawing/2014/main" id="{FC301E53-1767-7107-C84E-3849D792A7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5400" y="1409699"/>
            <a:ext cx="5943600" cy="7925917"/>
          </a:xfrm>
          <a:prstGeom prst="rect">
            <a:avLst/>
          </a:prstGeom>
        </p:spPr>
      </p:pic>
    </p:spTree>
    <p:extLst>
      <p:ext uri="{BB962C8B-B14F-4D97-AF65-F5344CB8AC3E}">
        <p14:creationId xmlns:p14="http://schemas.microsoft.com/office/powerpoint/2010/main" val="243161083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76200" y="15621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Dianne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Pilipow</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Yadlowski</a:t>
            </a:r>
          </a:p>
        </p:txBody>
      </p:sp>
      <p:sp>
        <p:nvSpPr>
          <p:cNvPr id="3" name="Content Placeholder 5">
            <a:extLst>
              <a:ext uri="{FF2B5EF4-FFF2-40B4-BE49-F238E27FC236}">
                <a16:creationId xmlns:a16="http://schemas.microsoft.com/office/drawing/2014/main" id="{3AC985FD-11DF-D4FD-4A56-C97611627585}"/>
              </a:ext>
            </a:extLst>
          </p:cNvPr>
          <p:cNvSpPr txBox="1">
            <a:spLocks/>
          </p:cNvSpPr>
          <p:nvPr/>
        </p:nvSpPr>
        <p:spPr bwMode="auto">
          <a:xfrm>
            <a:off x="228600" y="1790700"/>
            <a:ext cx="17449800" cy="7162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marL="269868" indent="-269868" algn="l" rtl="0" eaLnBrk="0" fontAlgn="base" hangingPunct="0">
              <a:spcBef>
                <a:spcPct val="0"/>
              </a:spcBef>
              <a:spcAft>
                <a:spcPct val="0"/>
              </a:spcAft>
              <a:buSzPct val="75000"/>
              <a:buFont typeface="Wingdings" charset="2"/>
              <a:buChar char="§"/>
              <a:defRPr sz="3600" kern="1200">
                <a:solidFill>
                  <a:schemeClr val="tx1"/>
                </a:solidFill>
                <a:latin typeface="Times" charset="0"/>
                <a:ea typeface="ＭＳ Ｐゴシック" charset="-128"/>
                <a:cs typeface="+mn-cs"/>
              </a:defRPr>
            </a:lvl1pPr>
            <a:lvl2pPr marL="685800" indent="-457189" algn="l" rtl="0" eaLnBrk="0" fontAlgn="base" hangingPunct="0">
              <a:spcBef>
                <a:spcPct val="0"/>
              </a:spcBef>
              <a:spcAft>
                <a:spcPct val="0"/>
              </a:spcAft>
              <a:buSzPct val="75000"/>
              <a:buFont typeface="Arial" charset="0"/>
              <a:buAutoNum type="alphaLcParenR"/>
              <a:defRPr sz="3600" kern="1200">
                <a:solidFill>
                  <a:schemeClr val="tx1"/>
                </a:solidFill>
                <a:latin typeface="Times" charset="0"/>
                <a:ea typeface="ＭＳ Ｐゴシック" charset="-128"/>
                <a:cs typeface="+mn-cs"/>
              </a:defRPr>
            </a:lvl2pPr>
            <a:lvl3pPr marL="1371600" indent="-457189"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3pPr>
            <a:lvl4pPr marL="20574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4pPr>
            <a:lvl5pPr marL="2743200" indent="-380990" algn="l" rtl="0" eaLnBrk="0" fontAlgn="base" hangingPunct="0">
              <a:spcBef>
                <a:spcPct val="0"/>
              </a:spcBef>
              <a:spcAft>
                <a:spcPct val="0"/>
              </a:spcAft>
              <a:buFont typeface="Times" charset="0"/>
              <a:buChar char="•"/>
              <a:defRPr sz="3600" kern="1200">
                <a:solidFill>
                  <a:schemeClr val="tx1"/>
                </a:solidFill>
                <a:latin typeface="Times" charset="0"/>
                <a:ea typeface="ＭＳ Ｐゴシック" charset="-128"/>
                <a:cs typeface="+mn-cs"/>
              </a:defRPr>
            </a:lvl5pPr>
            <a:lvl6pPr marL="34290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6pPr>
            <a:lvl7pPr marL="41148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7pPr>
            <a:lvl8pPr marL="48006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8pPr>
            <a:lvl9pPr marL="5486400" indent="-380990" algn="l" defTabSz="1371600" rtl="0" eaLnBrk="1" fontAlgn="base" latinLnBrk="0" hangingPunct="1">
              <a:spcBef>
                <a:spcPct val="20000"/>
              </a:spcBef>
              <a:spcAft>
                <a:spcPct val="0"/>
              </a:spcAft>
              <a:buFont typeface="Times" pitchFamily="-108" charset="0"/>
              <a:buChar char="•"/>
              <a:defRPr sz="3600" kern="1200">
                <a:solidFill>
                  <a:schemeClr val="tx1"/>
                </a:solidFill>
                <a:latin typeface="Times" charset="0"/>
                <a:ea typeface="ＭＳ Ｐゴシック" charset="-128"/>
                <a:cs typeface="+mn-cs"/>
              </a:defRPr>
            </a:lvl9pPr>
          </a:lstStyle>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Married in 1965.</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We have a son in Regina, and a daughter in Cochrane, AB.</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5 grandchildren, 2 oldest at university now.</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Summers spent at our cabin at Emma Lake and golfing.</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Winters curling and cross-country skiing.</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Worked at RUH, head nurse, relief evening supervisor, and general duty in the MRI.</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Retired in 2003. </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Travel extensively with extended winter vacations in Arizona, Mexico, and Hawaii.</a:t>
            </a:r>
          </a:p>
          <a:p>
            <a:pPr marL="342900" marR="0" lvl="0" indent="-342900">
              <a:spcBef>
                <a:spcPts val="0"/>
              </a:spcBef>
              <a:spcAft>
                <a:spcPts val="0"/>
              </a:spcAft>
              <a:buFont typeface="Symbol" panose="05050102010706020507" pitchFamily="18" charset="2"/>
              <a:buChar char=""/>
              <a:tabLst>
                <a:tab pos="457200" algn="l"/>
              </a:tabLst>
            </a:pPr>
            <a:r>
              <a:rPr lang="en-US" sz="4500" dirty="0">
                <a:latin typeface="+mn-lt"/>
                <a:ea typeface="Times New Roman" panose="02020603050405020304" pitchFamily="18" charset="0"/>
              </a:rPr>
              <a:t>We still reside in Saskatoon.</a:t>
            </a:r>
          </a:p>
        </p:txBody>
      </p:sp>
    </p:spTree>
    <p:extLst>
      <p:ext uri="{BB962C8B-B14F-4D97-AF65-F5344CB8AC3E}">
        <p14:creationId xmlns:p14="http://schemas.microsoft.com/office/powerpoint/2010/main" val="1833152535"/>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Worked in OR at RUH for 1 year </a:t>
            </a:r>
          </a:p>
          <a:p>
            <a:pPr>
              <a:buFont typeface="Arial" panose="020B0604020202020204" pitchFamily="34" charset="0"/>
              <a:buChar char="•"/>
            </a:pPr>
            <a:r>
              <a:rPr lang="en-US" altLang="en-US" sz="4000" dirty="0">
                <a:latin typeface="+mn-lt"/>
                <a:cs typeface="Calibri" charset="0"/>
              </a:rPr>
              <a:t>Travelled to Europe for 4 months with 3 nursing classmates</a:t>
            </a:r>
          </a:p>
          <a:p>
            <a:pPr>
              <a:buFont typeface="Arial" panose="020B0604020202020204" pitchFamily="34" charset="0"/>
              <a:buChar char="•"/>
            </a:pPr>
            <a:r>
              <a:rPr lang="en-US" altLang="en-US" sz="4000" dirty="0">
                <a:latin typeface="+mn-lt"/>
                <a:cs typeface="Calibri" charset="0"/>
              </a:rPr>
              <a:t>Worked in Meadow Lake Hospital for 3 years</a:t>
            </a:r>
          </a:p>
          <a:p>
            <a:pPr>
              <a:buFont typeface="Arial" panose="020B0604020202020204" pitchFamily="34" charset="0"/>
              <a:buChar char="•"/>
            </a:pPr>
            <a:r>
              <a:rPr lang="en-US" altLang="en-US" sz="4000" dirty="0">
                <a:latin typeface="+mn-lt"/>
                <a:cs typeface="Calibri" charset="0"/>
              </a:rPr>
              <a:t>Married in 1965</a:t>
            </a:r>
          </a:p>
          <a:p>
            <a:pPr>
              <a:buFont typeface="Arial" panose="020B0604020202020204" pitchFamily="34" charset="0"/>
              <a:buChar char="•"/>
            </a:pPr>
            <a:r>
              <a:rPr lang="en-US" altLang="en-US" sz="4000" dirty="0">
                <a:latin typeface="+mn-lt"/>
                <a:cs typeface="Calibri" charset="0"/>
              </a:rPr>
              <a:t>We have 2 children; </a:t>
            </a:r>
          </a:p>
          <a:p>
            <a:pPr marL="800111" lvl="1" indent="-571500">
              <a:buFont typeface="Courier New" panose="02070309020205020404" pitchFamily="49" charset="0"/>
              <a:buChar char="o"/>
            </a:pPr>
            <a:r>
              <a:rPr lang="en-US" altLang="en-US" sz="4000" dirty="0">
                <a:latin typeface="+mn-lt"/>
                <a:cs typeface="Calibri" charset="0"/>
              </a:rPr>
              <a:t>Alana lives in Watrous and has 4 children </a:t>
            </a:r>
          </a:p>
          <a:p>
            <a:pPr marL="800111" lvl="1" indent="-571500">
              <a:buFont typeface="Courier New" panose="02070309020205020404" pitchFamily="49" charset="0"/>
              <a:buChar char="o"/>
            </a:pPr>
            <a:r>
              <a:rPr lang="en-US" altLang="en-US" sz="4000" dirty="0">
                <a:latin typeface="+mn-lt"/>
                <a:cs typeface="Calibri" charset="0"/>
              </a:rPr>
              <a:t>Kent lives in Edmonton and has 2 children </a:t>
            </a:r>
          </a:p>
          <a:p>
            <a:pPr>
              <a:buFont typeface="Arial" panose="020B0604020202020204" pitchFamily="34" charset="0"/>
              <a:buChar char="•"/>
            </a:pPr>
            <a:r>
              <a:rPr lang="en-US" altLang="en-US" sz="4000" dirty="0">
                <a:latin typeface="+mn-lt"/>
                <a:cs typeface="Calibri" charset="0"/>
              </a:rPr>
              <a:t>Worked in Public Health for 32 years</a:t>
            </a:r>
          </a:p>
          <a:p>
            <a:pPr>
              <a:buFont typeface="Arial" panose="020B0604020202020204" pitchFamily="34" charset="0"/>
              <a:buChar char="•"/>
            </a:pPr>
            <a:r>
              <a:rPr lang="en-US" altLang="en-US" sz="4000" dirty="0">
                <a:latin typeface="+mn-lt"/>
                <a:cs typeface="Calibri" charset="0"/>
              </a:rPr>
              <a:t>Retired, moved to lake home in 2000</a:t>
            </a:r>
          </a:p>
          <a:p>
            <a:pPr>
              <a:buFont typeface="Arial" panose="020B0604020202020204" pitchFamily="34" charset="0"/>
              <a:buChar char="•"/>
            </a:pPr>
            <a:r>
              <a:rPr lang="en-US" altLang="en-US" sz="4000" dirty="0">
                <a:latin typeface="+mn-lt"/>
                <a:cs typeface="Calibri" charset="0"/>
              </a:rPr>
              <a:t>Enjoyed fishing, travelling, gardening</a:t>
            </a:r>
          </a:p>
          <a:p>
            <a:pPr>
              <a:buFont typeface="Arial" panose="020B0604020202020204" pitchFamily="34" charset="0"/>
              <a:buChar char="•"/>
            </a:pPr>
            <a:r>
              <a:rPr lang="en-US" altLang="en-US" sz="4000" dirty="0">
                <a:latin typeface="+mn-lt"/>
                <a:cs typeface="Calibri" charset="0"/>
              </a:rPr>
              <a:t>Moved to Edmonton to an independent, assisted living complex (November 2022)</a:t>
            </a:r>
          </a:p>
          <a:p>
            <a:pPr>
              <a:buFont typeface="Arial" panose="020B0604020202020204" pitchFamily="34" charset="0"/>
              <a:buChar char="•"/>
            </a:pPr>
            <a:r>
              <a:rPr lang="en-US" altLang="en-US" sz="4000" dirty="0">
                <a:latin typeface="+mn-lt"/>
                <a:cs typeface="Calibri" charset="0"/>
              </a:rPr>
              <a:t>Adjusting to new home</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Irmgard (Schmaltz) Carbert</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862871613"/>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Sylvia</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Wiens</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lang="en-US" sz="6600" kern="0" dirty="0"/>
              <a:t>Elchuk</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4" name="Picture 3" descr="A person in a pink shirt&#10;&#10;Description automatically generated">
            <a:extLst>
              <a:ext uri="{FF2B5EF4-FFF2-40B4-BE49-F238E27FC236}">
                <a16:creationId xmlns:a16="http://schemas.microsoft.com/office/drawing/2014/main" id="{19765B0B-4E66-F09D-8B90-28F07DBCBD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200" y="1328810"/>
            <a:ext cx="6626820" cy="7896958"/>
          </a:xfrm>
          <a:prstGeom prst="rect">
            <a:avLst/>
          </a:prstGeom>
        </p:spPr>
      </p:pic>
      <p:pic>
        <p:nvPicPr>
          <p:cNvPr id="6" name="Picture 5" descr="A close-up of a person&#10;&#10;Description automatically generated">
            <a:extLst>
              <a:ext uri="{FF2B5EF4-FFF2-40B4-BE49-F238E27FC236}">
                <a16:creationId xmlns:a16="http://schemas.microsoft.com/office/drawing/2014/main" id="{1E2CBADB-5BF2-9FF8-2288-FF8D7FF62D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71800" y="1328811"/>
            <a:ext cx="5580185" cy="7896957"/>
          </a:xfrm>
          <a:prstGeom prst="rect">
            <a:avLst/>
          </a:prstGeom>
        </p:spPr>
      </p:pic>
    </p:spTree>
    <p:extLst>
      <p:ext uri="{BB962C8B-B14F-4D97-AF65-F5344CB8AC3E}">
        <p14:creationId xmlns:p14="http://schemas.microsoft.com/office/powerpoint/2010/main" val="106666560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304800" y="17145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3800" dirty="0">
                <a:latin typeface="+mn-lt"/>
                <a:cs typeface="Calibri" charset="0"/>
              </a:rPr>
              <a:t>I was married in 1964 and was widowed in 2013.</a:t>
            </a:r>
          </a:p>
          <a:p>
            <a:pPr>
              <a:buFont typeface="Arial" panose="020B0604020202020204" pitchFamily="34" charset="0"/>
              <a:buChar char="•"/>
            </a:pPr>
            <a:r>
              <a:rPr lang="en-US" altLang="en-US" sz="3800" dirty="0">
                <a:latin typeface="+mn-lt"/>
                <a:cs typeface="Calibri" charset="0"/>
              </a:rPr>
              <a:t>We had 2 children;</a:t>
            </a:r>
          </a:p>
          <a:p>
            <a:pPr marL="800111" lvl="1" indent="-571500">
              <a:buFont typeface="Courier New" panose="02070309020205020404" pitchFamily="49" charset="0"/>
              <a:buChar char="o"/>
            </a:pPr>
            <a:r>
              <a:rPr lang="en-US" altLang="en-US" sz="3800" dirty="0">
                <a:latin typeface="+mn-lt"/>
                <a:cs typeface="Calibri" charset="0"/>
              </a:rPr>
              <a:t>Michael (Sonya) who lives in Red Deer.</a:t>
            </a:r>
          </a:p>
          <a:p>
            <a:pPr marL="800111" lvl="1" indent="-571500">
              <a:buFont typeface="Courier New" panose="02070309020205020404" pitchFamily="49" charset="0"/>
              <a:buChar char="o"/>
            </a:pPr>
            <a:r>
              <a:rPr lang="en-US" altLang="en-US" sz="3800" dirty="0">
                <a:latin typeface="+mn-lt"/>
                <a:cs typeface="Calibri" charset="0"/>
              </a:rPr>
              <a:t>Lisa (Eric) who lives in El Paso, Texas. They have 2 children (Judah &amp; Kenya)</a:t>
            </a:r>
          </a:p>
          <a:p>
            <a:pPr>
              <a:buFont typeface="Arial" panose="020B0604020202020204" pitchFamily="34" charset="0"/>
              <a:buChar char="•"/>
            </a:pPr>
            <a:r>
              <a:rPr lang="en-US" altLang="en-US" sz="3800" dirty="0">
                <a:latin typeface="+mn-lt"/>
                <a:cs typeface="Calibri" charset="0"/>
              </a:rPr>
              <a:t>We lived in:</a:t>
            </a:r>
          </a:p>
          <a:p>
            <a:pPr marL="800111" lvl="1" indent="-571500">
              <a:buFont typeface="Courier New" panose="02070309020205020404" pitchFamily="49" charset="0"/>
              <a:buChar char="o"/>
            </a:pPr>
            <a:r>
              <a:rPr lang="en-US" altLang="en-US" sz="3800" dirty="0">
                <a:latin typeface="+mn-lt"/>
                <a:cs typeface="Calibri" charset="0"/>
              </a:rPr>
              <a:t>Regina (L&amp;D) /64-65</a:t>
            </a:r>
          </a:p>
          <a:p>
            <a:pPr marL="800111" lvl="1" indent="-571500">
              <a:buFont typeface="Courier New" panose="02070309020205020404" pitchFamily="49" charset="0"/>
              <a:buChar char="o"/>
            </a:pPr>
            <a:r>
              <a:rPr lang="en-US" altLang="en-US" sz="3800" dirty="0">
                <a:latin typeface="+mn-lt"/>
                <a:cs typeface="Calibri" charset="0"/>
              </a:rPr>
              <a:t>Kindersley (L&amp;D, surgery &amp; medicine) /65-70</a:t>
            </a:r>
          </a:p>
          <a:p>
            <a:pPr marL="800111" lvl="1" indent="-571500">
              <a:buFont typeface="Courier New" panose="02070309020205020404" pitchFamily="49" charset="0"/>
              <a:buChar char="o"/>
            </a:pPr>
            <a:r>
              <a:rPr lang="en-US" altLang="en-US" sz="3800" dirty="0">
                <a:latin typeface="+mn-lt"/>
                <a:cs typeface="Calibri" charset="0"/>
              </a:rPr>
              <a:t>Estevan (L&amp;D, surgery, Emergency) /72-88</a:t>
            </a:r>
          </a:p>
          <a:p>
            <a:pPr marL="800111" lvl="1" indent="-571500">
              <a:buFont typeface="Courier New" panose="02070309020205020404" pitchFamily="49" charset="0"/>
              <a:buChar char="o"/>
            </a:pPr>
            <a:r>
              <a:rPr lang="en-US" altLang="en-US" sz="3800" dirty="0">
                <a:latin typeface="+mn-lt"/>
                <a:cs typeface="Calibri" charset="0"/>
              </a:rPr>
              <a:t>Saskatoon (NICU) /88-2011</a:t>
            </a:r>
          </a:p>
          <a:p>
            <a:pPr marL="0" indent="0">
              <a:buNone/>
            </a:pPr>
            <a:r>
              <a:rPr lang="en-US" altLang="en-US" sz="3800" dirty="0">
                <a:latin typeface="+mn-lt"/>
                <a:cs typeface="Calibri" charset="0"/>
              </a:rPr>
              <a:t>                        (OH &amp; S) 2011-13</a:t>
            </a:r>
          </a:p>
          <a:p>
            <a:pPr marL="0" indent="0">
              <a:buNone/>
            </a:pPr>
            <a:r>
              <a:rPr lang="en-US" altLang="en-US" sz="3800" dirty="0">
                <a:latin typeface="+mn-lt"/>
                <a:cs typeface="Calibri" charset="0"/>
              </a:rPr>
              <a:t>			  (RUH-L&amp;D) /63-64</a:t>
            </a:r>
          </a:p>
          <a:p>
            <a:pPr>
              <a:buFont typeface="Arial" panose="020B0604020202020204" pitchFamily="34" charset="0"/>
              <a:buChar char="•"/>
            </a:pPr>
            <a:r>
              <a:rPr lang="en-US" altLang="en-US" sz="3800" dirty="0">
                <a:latin typeface="+mn-lt"/>
                <a:cs typeface="Calibri" charset="0"/>
              </a:rPr>
              <a:t>I continue to live in Saskatoon and enjoy socializing, volunteering, and traveling with friends.</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Sylvia (Wiens) Elchuk</a:t>
            </a:r>
          </a:p>
        </p:txBody>
      </p:sp>
    </p:spTree>
    <p:extLst>
      <p:ext uri="{BB962C8B-B14F-4D97-AF65-F5344CB8AC3E}">
        <p14:creationId xmlns:p14="http://schemas.microsoft.com/office/powerpoint/2010/main" val="1933814999"/>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Patricia (Smith)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Kachman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person wearing glasses and a bow&#10;&#10;Description automatically generated">
            <a:extLst>
              <a:ext uri="{FF2B5EF4-FFF2-40B4-BE49-F238E27FC236}">
                <a16:creationId xmlns:a16="http://schemas.microsoft.com/office/drawing/2014/main" id="{08AC3F3D-5761-C442-7D99-4343BED569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
          <a:stretch/>
        </p:blipFill>
        <p:spPr>
          <a:xfrm>
            <a:off x="2819400" y="1237216"/>
            <a:ext cx="5562601" cy="8156191"/>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A2033DC8-AEB9-A330-A6D8-E34B45D9F7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15400" y="1295401"/>
            <a:ext cx="6757912" cy="8039100"/>
          </a:xfrm>
          <a:prstGeom prst="rect">
            <a:avLst/>
          </a:prstGeom>
        </p:spPr>
      </p:pic>
    </p:spTree>
    <p:extLst>
      <p:ext uri="{BB962C8B-B14F-4D97-AF65-F5344CB8AC3E}">
        <p14:creationId xmlns:p14="http://schemas.microsoft.com/office/powerpoint/2010/main" val="133309433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304800" y="1714500"/>
            <a:ext cx="17449800" cy="792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800" dirty="0">
                <a:latin typeface="+mn-lt"/>
                <a:cs typeface="Calibri" charset="0"/>
              </a:rPr>
              <a:t>Main nursing career in Public Health in Canada, India, and Kenya; enjoyed each and every challenge.</a:t>
            </a:r>
          </a:p>
          <a:p>
            <a:pPr>
              <a:buFont typeface="Arial" panose="020B0604020202020204" pitchFamily="34" charset="0"/>
              <a:buChar char="•"/>
            </a:pPr>
            <a:r>
              <a:rPr lang="en-US" altLang="en-US" sz="4800" dirty="0">
                <a:latin typeface="+mn-lt"/>
                <a:cs typeface="Calibri" charset="0"/>
              </a:rPr>
              <a:t>In 2000, married a widower, Don </a:t>
            </a:r>
            <a:r>
              <a:rPr lang="en-US" altLang="en-US" sz="4800" dirty="0" err="1">
                <a:latin typeface="+mn-lt"/>
                <a:cs typeface="Calibri" charset="0"/>
              </a:rPr>
              <a:t>Kachman</a:t>
            </a:r>
            <a:r>
              <a:rPr lang="en-US" altLang="en-US" sz="4800" dirty="0">
                <a:latin typeface="+mn-lt"/>
                <a:cs typeface="Calibri" charset="0"/>
              </a:rPr>
              <a:t> </a:t>
            </a:r>
          </a:p>
          <a:p>
            <a:pPr marL="1485911" lvl="2" indent="-571500">
              <a:buFont typeface="Courier New" panose="02070309020205020404" pitchFamily="49" charset="0"/>
              <a:buChar char="o"/>
            </a:pPr>
            <a:r>
              <a:rPr lang="en-US" altLang="en-US" sz="4800" dirty="0">
                <a:latin typeface="+mn-lt"/>
                <a:cs typeface="Calibri" charset="0"/>
              </a:rPr>
              <a:t>We have 14 grands and 18 great grands: 14 boys &amp; 4 girls. Most live in the US with 4 in Canada!!</a:t>
            </a:r>
          </a:p>
          <a:p>
            <a:pPr>
              <a:buFont typeface="Arial" panose="020B0604020202020204" pitchFamily="34" charset="0"/>
              <a:buChar char="•"/>
            </a:pPr>
            <a:r>
              <a:rPr lang="en-US" altLang="en-US" sz="4800" dirty="0">
                <a:latin typeface="+mn-lt"/>
                <a:cs typeface="Calibri" charset="0"/>
              </a:rPr>
              <a:t>Moved back to Saskatchewan when I married and lived on a farm for 19 years!</a:t>
            </a:r>
          </a:p>
          <a:p>
            <a:pPr>
              <a:buFont typeface="Arial" panose="020B0604020202020204" pitchFamily="34" charset="0"/>
              <a:buChar char="•"/>
            </a:pPr>
            <a:r>
              <a:rPr lang="en-US" altLang="en-US" sz="4800" dirty="0">
                <a:latin typeface="+mn-lt"/>
                <a:cs typeface="Calibri" charset="0"/>
              </a:rPr>
              <a:t>Now living in Canora, SK and life is full with family, church, and community life.</a:t>
            </a:r>
            <a:endParaRPr lang="en-US" altLang="en-US" sz="4000"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Patricia (Smith) </a:t>
            </a:r>
            <a:r>
              <a:rPr lang="en-US" sz="6600" kern="0" dirty="0" err="1"/>
              <a:t>Kachman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2965948902"/>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lvl="0" algn="ctr">
              <a:defRPr/>
            </a:pPr>
            <a:r>
              <a:rPr lang="en-US" sz="6600" kern="0" dirty="0"/>
              <a:t>Merilyn (McNaught) Kirk</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person standing in a room&#10;&#10;Description automatically generated">
            <a:extLst>
              <a:ext uri="{FF2B5EF4-FFF2-40B4-BE49-F238E27FC236}">
                <a16:creationId xmlns:a16="http://schemas.microsoft.com/office/drawing/2014/main" id="{73C8F453-44B2-9E4C-3228-52FA191A9A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01200" y="1307709"/>
            <a:ext cx="4876800" cy="8140309"/>
          </a:xfrm>
          <a:prstGeom prst="rect">
            <a:avLst/>
          </a:prstGeom>
        </p:spPr>
      </p:pic>
      <p:pic>
        <p:nvPicPr>
          <p:cNvPr id="8" name="Picture 7" descr="A person wearing glasses and a white shirt&#10;&#10;Description automatically generated">
            <a:extLst>
              <a:ext uri="{FF2B5EF4-FFF2-40B4-BE49-F238E27FC236}">
                <a16:creationId xmlns:a16="http://schemas.microsoft.com/office/drawing/2014/main" id="{A604A93B-67FD-6A58-D8B5-B146007CA0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493"/>
          <a:stretch/>
        </p:blipFill>
        <p:spPr>
          <a:xfrm>
            <a:off x="3581400" y="1333500"/>
            <a:ext cx="5791200" cy="8128000"/>
          </a:xfrm>
          <a:prstGeom prst="rect">
            <a:avLst/>
          </a:prstGeom>
        </p:spPr>
      </p:pic>
    </p:spTree>
    <p:extLst>
      <p:ext uri="{BB962C8B-B14F-4D97-AF65-F5344CB8AC3E}">
        <p14:creationId xmlns:p14="http://schemas.microsoft.com/office/powerpoint/2010/main" val="392596254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USask">
      <a:dk1>
        <a:srgbClr val="000000"/>
      </a:dk1>
      <a:lt1>
        <a:srgbClr val="FFFFFF"/>
      </a:lt1>
      <a:dk2>
        <a:srgbClr val="006940"/>
      </a:dk2>
      <a:lt2>
        <a:srgbClr val="FFFFFF"/>
      </a:lt2>
      <a:accent1>
        <a:srgbClr val="FFD204"/>
      </a:accent1>
      <a:accent2>
        <a:srgbClr val="006940"/>
      </a:accent2>
      <a:accent3>
        <a:srgbClr val="BDD600"/>
      </a:accent3>
      <a:accent4>
        <a:srgbClr val="000000"/>
      </a:accent4>
      <a:accent5>
        <a:srgbClr val="999B9C"/>
      </a:accent5>
      <a:accent6>
        <a:srgbClr val="D6D6D3"/>
      </a:accent6>
      <a:hlink>
        <a:srgbClr val="BDD600"/>
      </a:hlink>
      <a:folHlink>
        <a:srgbClr val="7195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TotalTime>
  <Words>1834</Words>
  <Application>Microsoft Office PowerPoint</Application>
  <PresentationFormat>Custom</PresentationFormat>
  <Paragraphs>256</Paragraphs>
  <Slides>30</Slides>
  <Notes>29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Courgette</vt:lpstr>
      <vt:lpstr>Arial</vt:lpstr>
      <vt:lpstr>ＭＳ Ｐゴシック</vt:lpstr>
      <vt:lpstr>Calibri</vt:lpstr>
      <vt:lpstr>Courier New</vt:lpstr>
      <vt:lpstr>Wingdings</vt:lpstr>
      <vt:lpstr>Arial Black</vt:lpstr>
      <vt:lpstr>Georgia</vt:lpstr>
      <vt:lpstr>Times</vt:lpstr>
      <vt:lpstr>Symbol</vt:lpstr>
      <vt:lpstr>Times New Roman</vt:lpstr>
      <vt:lpstr>Calibri (MS)</vt:lpstr>
      <vt:lpstr>Office Theme</vt:lpstr>
      <vt:lpstr>Blank</vt:lpstr>
      <vt:lpstr>-Year Reunion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usask_Presentation_Creativity-widescreen.pptx</dc:title>
  <dc:creator>Cossette, Roxanne</dc:creator>
  <cp:lastModifiedBy>Rust, Evan</cp:lastModifiedBy>
  <cp:revision>69</cp:revision>
  <dcterms:created xsi:type="dcterms:W3CDTF">2006-08-16T00:00:00Z</dcterms:created>
  <dcterms:modified xsi:type="dcterms:W3CDTF">2023-10-03T20:44:37Z</dcterms:modified>
  <dc:identifier>DAFojqVSDGM</dc:identifier>
</cp:coreProperties>
</file>