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953" r:id="rId2"/>
  </p:sldMasterIdLst>
  <p:notesMasterIdLst>
    <p:notesMasterId r:id="rId46"/>
  </p:notesMasterIdLst>
  <p:sldIdLst>
    <p:sldId id="256" r:id="rId3"/>
    <p:sldId id="257" r:id="rId4"/>
    <p:sldId id="263" r:id="rId5"/>
    <p:sldId id="268" r:id="rId6"/>
    <p:sldId id="269" r:id="rId7"/>
    <p:sldId id="270" r:id="rId8"/>
    <p:sldId id="306" r:id="rId9"/>
    <p:sldId id="271" r:id="rId10"/>
    <p:sldId id="272" r:id="rId11"/>
    <p:sldId id="273" r:id="rId12"/>
    <p:sldId id="274" r:id="rId13"/>
    <p:sldId id="275" r:id="rId14"/>
    <p:sldId id="276" r:id="rId15"/>
    <p:sldId id="308" r:id="rId16"/>
    <p:sldId id="277" r:id="rId17"/>
    <p:sldId id="278" r:id="rId18"/>
    <p:sldId id="279" r:id="rId19"/>
    <p:sldId id="280" r:id="rId20"/>
    <p:sldId id="281" r:id="rId21"/>
    <p:sldId id="282" r:id="rId22"/>
    <p:sldId id="307"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1" r:id="rId41"/>
    <p:sldId id="300" r:id="rId42"/>
    <p:sldId id="303" r:id="rId43"/>
    <p:sldId id="304" r:id="rId44"/>
    <p:sldId id="305" r:id="rId45"/>
  </p:sldIdLst>
  <p:sldSz cx="18288000" cy="10287000"/>
  <p:notesSz cx="6858000" cy="9144000"/>
  <p:embeddedFontLst>
    <p:embeddedFont>
      <p:font typeface="Arial Black" panose="020B0A04020102020204" pitchFamily="34" charset="0"/>
      <p:bold r:id="rId47"/>
    </p:embeddedFont>
    <p:embeddedFont>
      <p:font typeface="Calibri (MS)" panose="020B0604020202020204" charset="0"/>
      <p:regular r:id="rId48"/>
    </p:embeddedFont>
    <p:embeddedFont>
      <p:font typeface="Courgette" panose="020B0604020202020204" charset="0"/>
      <p:regular r:id="rId49"/>
    </p:embeddedFont>
    <p:embeddedFont>
      <p:font typeface="Georgia" panose="02040502050405020303" pitchFamily="18" charset="0"/>
      <p:regular r:id="rId50"/>
      <p:bold r:id="rId51"/>
      <p:italic r:id="rId52"/>
      <p:boldItalic r:id="rId53"/>
    </p:embeddedFont>
    <p:embeddedFont>
      <p:font typeface="Times" panose="02020603050405020304" pitchFamily="18"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22" autoAdjust="0"/>
  </p:normalViewPr>
  <p:slideViewPr>
    <p:cSldViewPr>
      <p:cViewPr varScale="1">
        <p:scale>
          <a:sx n="70" d="100"/>
          <a:sy n="70" d="100"/>
        </p:scale>
        <p:origin x="79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03.06.2024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12</a:t>
            </a:fld>
            <a:endParaRPr lang="en-US" altLang="en-US" sz="1200"/>
          </a:p>
        </p:txBody>
      </p:sp>
    </p:spTree>
    <p:extLst>
      <p:ext uri="{BB962C8B-B14F-4D97-AF65-F5344CB8AC3E}">
        <p14:creationId xmlns:p14="http://schemas.microsoft.com/office/powerpoint/2010/main" val="2342128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13</a:t>
            </a:fld>
            <a:endParaRPr lang="en-US" altLang="en-US" sz="1200"/>
          </a:p>
        </p:txBody>
      </p:sp>
    </p:spTree>
    <p:extLst>
      <p:ext uri="{BB962C8B-B14F-4D97-AF65-F5344CB8AC3E}">
        <p14:creationId xmlns:p14="http://schemas.microsoft.com/office/powerpoint/2010/main" val="4063309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15</a:t>
            </a:fld>
            <a:endParaRPr lang="en-US" altLang="en-US" sz="1200"/>
          </a:p>
        </p:txBody>
      </p:sp>
    </p:spTree>
    <p:extLst>
      <p:ext uri="{BB962C8B-B14F-4D97-AF65-F5344CB8AC3E}">
        <p14:creationId xmlns:p14="http://schemas.microsoft.com/office/powerpoint/2010/main" val="3181380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16</a:t>
            </a:fld>
            <a:endParaRPr lang="en-US" altLang="en-US" sz="1200"/>
          </a:p>
        </p:txBody>
      </p:sp>
    </p:spTree>
    <p:extLst>
      <p:ext uri="{BB962C8B-B14F-4D97-AF65-F5344CB8AC3E}">
        <p14:creationId xmlns:p14="http://schemas.microsoft.com/office/powerpoint/2010/main" val="4034836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17</a:t>
            </a:fld>
            <a:endParaRPr lang="en-US" altLang="en-US" sz="1200"/>
          </a:p>
        </p:txBody>
      </p:sp>
    </p:spTree>
    <p:extLst>
      <p:ext uri="{BB962C8B-B14F-4D97-AF65-F5344CB8AC3E}">
        <p14:creationId xmlns:p14="http://schemas.microsoft.com/office/powerpoint/2010/main" val="4001355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18</a:t>
            </a:fld>
            <a:endParaRPr lang="en-US" altLang="en-US" sz="1200"/>
          </a:p>
        </p:txBody>
      </p:sp>
    </p:spTree>
    <p:extLst>
      <p:ext uri="{BB962C8B-B14F-4D97-AF65-F5344CB8AC3E}">
        <p14:creationId xmlns:p14="http://schemas.microsoft.com/office/powerpoint/2010/main" val="330128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19</a:t>
            </a:fld>
            <a:endParaRPr lang="en-US" altLang="en-US" sz="1200"/>
          </a:p>
        </p:txBody>
      </p:sp>
    </p:spTree>
    <p:extLst>
      <p:ext uri="{BB962C8B-B14F-4D97-AF65-F5344CB8AC3E}">
        <p14:creationId xmlns:p14="http://schemas.microsoft.com/office/powerpoint/2010/main" val="1511513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20</a:t>
            </a:fld>
            <a:endParaRPr lang="en-US" altLang="en-US" sz="1200"/>
          </a:p>
        </p:txBody>
      </p:sp>
    </p:spTree>
    <p:extLst>
      <p:ext uri="{BB962C8B-B14F-4D97-AF65-F5344CB8AC3E}">
        <p14:creationId xmlns:p14="http://schemas.microsoft.com/office/powerpoint/2010/main" val="2188113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22</a:t>
            </a:fld>
            <a:endParaRPr lang="en-US" altLang="en-US" sz="1200"/>
          </a:p>
        </p:txBody>
      </p:sp>
    </p:spTree>
    <p:extLst>
      <p:ext uri="{BB962C8B-B14F-4D97-AF65-F5344CB8AC3E}">
        <p14:creationId xmlns:p14="http://schemas.microsoft.com/office/powerpoint/2010/main" val="1434237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23</a:t>
            </a:fld>
            <a:endParaRPr lang="en-US" altLang="en-US" sz="1200"/>
          </a:p>
        </p:txBody>
      </p:sp>
    </p:spTree>
    <p:extLst>
      <p:ext uri="{BB962C8B-B14F-4D97-AF65-F5344CB8AC3E}">
        <p14:creationId xmlns:p14="http://schemas.microsoft.com/office/powerpoint/2010/main" val="3638268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3</a:t>
            </a:fld>
            <a:endParaRPr lang="en-US" altLang="en-US" sz="1200"/>
          </a:p>
        </p:txBody>
      </p:sp>
    </p:spTree>
    <p:extLst>
      <p:ext uri="{BB962C8B-B14F-4D97-AF65-F5344CB8AC3E}">
        <p14:creationId xmlns:p14="http://schemas.microsoft.com/office/powerpoint/2010/main" val="3336009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24</a:t>
            </a:fld>
            <a:endParaRPr lang="en-US" altLang="en-US" sz="1200"/>
          </a:p>
        </p:txBody>
      </p:sp>
    </p:spTree>
    <p:extLst>
      <p:ext uri="{BB962C8B-B14F-4D97-AF65-F5344CB8AC3E}">
        <p14:creationId xmlns:p14="http://schemas.microsoft.com/office/powerpoint/2010/main" val="781620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25</a:t>
            </a:fld>
            <a:endParaRPr lang="en-US" altLang="en-US" sz="1200"/>
          </a:p>
        </p:txBody>
      </p:sp>
    </p:spTree>
    <p:extLst>
      <p:ext uri="{BB962C8B-B14F-4D97-AF65-F5344CB8AC3E}">
        <p14:creationId xmlns:p14="http://schemas.microsoft.com/office/powerpoint/2010/main" val="1868676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26</a:t>
            </a:fld>
            <a:endParaRPr lang="en-US" altLang="en-US" sz="1200"/>
          </a:p>
        </p:txBody>
      </p:sp>
    </p:spTree>
    <p:extLst>
      <p:ext uri="{BB962C8B-B14F-4D97-AF65-F5344CB8AC3E}">
        <p14:creationId xmlns:p14="http://schemas.microsoft.com/office/powerpoint/2010/main" val="2011567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27</a:t>
            </a:fld>
            <a:endParaRPr lang="en-US" altLang="en-US" sz="1200"/>
          </a:p>
        </p:txBody>
      </p:sp>
    </p:spTree>
    <p:extLst>
      <p:ext uri="{BB962C8B-B14F-4D97-AF65-F5344CB8AC3E}">
        <p14:creationId xmlns:p14="http://schemas.microsoft.com/office/powerpoint/2010/main" val="204893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28</a:t>
            </a:fld>
            <a:endParaRPr lang="en-US" altLang="en-US" sz="1200"/>
          </a:p>
        </p:txBody>
      </p:sp>
    </p:spTree>
    <p:extLst>
      <p:ext uri="{BB962C8B-B14F-4D97-AF65-F5344CB8AC3E}">
        <p14:creationId xmlns:p14="http://schemas.microsoft.com/office/powerpoint/2010/main" val="2144355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29</a:t>
            </a:fld>
            <a:endParaRPr lang="en-US" altLang="en-US" sz="1200"/>
          </a:p>
        </p:txBody>
      </p:sp>
    </p:spTree>
    <p:extLst>
      <p:ext uri="{BB962C8B-B14F-4D97-AF65-F5344CB8AC3E}">
        <p14:creationId xmlns:p14="http://schemas.microsoft.com/office/powerpoint/2010/main" val="1109275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30</a:t>
            </a:fld>
            <a:endParaRPr lang="en-US" altLang="en-US" sz="1200"/>
          </a:p>
        </p:txBody>
      </p:sp>
    </p:spTree>
    <p:extLst>
      <p:ext uri="{BB962C8B-B14F-4D97-AF65-F5344CB8AC3E}">
        <p14:creationId xmlns:p14="http://schemas.microsoft.com/office/powerpoint/2010/main" val="2184365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31</a:t>
            </a:fld>
            <a:endParaRPr lang="en-US" altLang="en-US" sz="1200"/>
          </a:p>
        </p:txBody>
      </p:sp>
    </p:spTree>
    <p:extLst>
      <p:ext uri="{BB962C8B-B14F-4D97-AF65-F5344CB8AC3E}">
        <p14:creationId xmlns:p14="http://schemas.microsoft.com/office/powerpoint/2010/main" val="4169306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32</a:t>
            </a:fld>
            <a:endParaRPr lang="en-US" altLang="en-US" sz="1200"/>
          </a:p>
        </p:txBody>
      </p:sp>
    </p:spTree>
    <p:extLst>
      <p:ext uri="{BB962C8B-B14F-4D97-AF65-F5344CB8AC3E}">
        <p14:creationId xmlns:p14="http://schemas.microsoft.com/office/powerpoint/2010/main" val="2989701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33</a:t>
            </a:fld>
            <a:endParaRPr lang="en-US" altLang="en-US" sz="1200"/>
          </a:p>
        </p:txBody>
      </p:sp>
    </p:spTree>
    <p:extLst>
      <p:ext uri="{BB962C8B-B14F-4D97-AF65-F5344CB8AC3E}">
        <p14:creationId xmlns:p14="http://schemas.microsoft.com/office/powerpoint/2010/main" val="184462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4</a:t>
            </a:fld>
            <a:endParaRPr lang="en-US" altLang="en-US" sz="1200"/>
          </a:p>
        </p:txBody>
      </p:sp>
    </p:spTree>
    <p:extLst>
      <p:ext uri="{BB962C8B-B14F-4D97-AF65-F5344CB8AC3E}">
        <p14:creationId xmlns:p14="http://schemas.microsoft.com/office/powerpoint/2010/main" val="1747159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34</a:t>
            </a:fld>
            <a:endParaRPr lang="en-US" altLang="en-US" sz="1200"/>
          </a:p>
        </p:txBody>
      </p:sp>
    </p:spTree>
    <p:extLst>
      <p:ext uri="{BB962C8B-B14F-4D97-AF65-F5344CB8AC3E}">
        <p14:creationId xmlns:p14="http://schemas.microsoft.com/office/powerpoint/2010/main" val="4067707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35</a:t>
            </a:fld>
            <a:endParaRPr lang="en-US" altLang="en-US" sz="1200"/>
          </a:p>
        </p:txBody>
      </p:sp>
    </p:spTree>
    <p:extLst>
      <p:ext uri="{BB962C8B-B14F-4D97-AF65-F5344CB8AC3E}">
        <p14:creationId xmlns:p14="http://schemas.microsoft.com/office/powerpoint/2010/main" val="3884490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36</a:t>
            </a:fld>
            <a:endParaRPr lang="en-US" altLang="en-US" sz="1200"/>
          </a:p>
        </p:txBody>
      </p:sp>
    </p:spTree>
    <p:extLst>
      <p:ext uri="{BB962C8B-B14F-4D97-AF65-F5344CB8AC3E}">
        <p14:creationId xmlns:p14="http://schemas.microsoft.com/office/powerpoint/2010/main" val="1304451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37</a:t>
            </a:fld>
            <a:endParaRPr lang="en-US" altLang="en-US" sz="1200"/>
          </a:p>
        </p:txBody>
      </p:sp>
    </p:spTree>
    <p:extLst>
      <p:ext uri="{BB962C8B-B14F-4D97-AF65-F5344CB8AC3E}">
        <p14:creationId xmlns:p14="http://schemas.microsoft.com/office/powerpoint/2010/main" val="1956624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38</a:t>
            </a:fld>
            <a:endParaRPr lang="en-US" altLang="en-US" sz="1200"/>
          </a:p>
        </p:txBody>
      </p:sp>
    </p:spTree>
    <p:extLst>
      <p:ext uri="{BB962C8B-B14F-4D97-AF65-F5344CB8AC3E}">
        <p14:creationId xmlns:p14="http://schemas.microsoft.com/office/powerpoint/2010/main" val="3549521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5</a:t>
            </a:fld>
            <a:endParaRPr lang="en-US" altLang="en-US" sz="1200"/>
          </a:p>
        </p:txBody>
      </p:sp>
    </p:spTree>
    <p:extLst>
      <p:ext uri="{BB962C8B-B14F-4D97-AF65-F5344CB8AC3E}">
        <p14:creationId xmlns:p14="http://schemas.microsoft.com/office/powerpoint/2010/main" val="178185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6</a:t>
            </a:fld>
            <a:endParaRPr lang="en-US" altLang="en-US" sz="1200"/>
          </a:p>
        </p:txBody>
      </p:sp>
    </p:spTree>
    <p:extLst>
      <p:ext uri="{BB962C8B-B14F-4D97-AF65-F5344CB8AC3E}">
        <p14:creationId xmlns:p14="http://schemas.microsoft.com/office/powerpoint/2010/main" val="2050395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8</a:t>
            </a:fld>
            <a:endParaRPr lang="en-US" altLang="en-US" sz="1200"/>
          </a:p>
        </p:txBody>
      </p:sp>
    </p:spTree>
    <p:extLst>
      <p:ext uri="{BB962C8B-B14F-4D97-AF65-F5344CB8AC3E}">
        <p14:creationId xmlns:p14="http://schemas.microsoft.com/office/powerpoint/2010/main" val="10153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9</a:t>
            </a:fld>
            <a:endParaRPr lang="en-US" altLang="en-US" sz="1200"/>
          </a:p>
        </p:txBody>
      </p:sp>
    </p:spTree>
    <p:extLst>
      <p:ext uri="{BB962C8B-B14F-4D97-AF65-F5344CB8AC3E}">
        <p14:creationId xmlns:p14="http://schemas.microsoft.com/office/powerpoint/2010/main" val="4593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10</a:t>
            </a:fld>
            <a:endParaRPr lang="en-US" altLang="en-US" sz="1200"/>
          </a:p>
        </p:txBody>
      </p:sp>
    </p:spTree>
    <p:extLst>
      <p:ext uri="{BB962C8B-B14F-4D97-AF65-F5344CB8AC3E}">
        <p14:creationId xmlns:p14="http://schemas.microsoft.com/office/powerpoint/2010/main" val="1723088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xfrm>
            <a:off x="406400" y="696913"/>
            <a:ext cx="6197600" cy="3486150"/>
          </a:xfrm>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charset="0"/>
              <a:ea typeface="ＭＳ Ｐゴシック" charset="-128"/>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33D4541-1114-D449-9286-78B0078FACBA}" type="slidenum">
              <a:rPr lang="en-US" altLang="en-US" sz="1200"/>
              <a:pPr/>
              <a:t>11</a:t>
            </a:fld>
            <a:endParaRPr lang="en-US" altLang="en-US" sz="1200"/>
          </a:p>
        </p:txBody>
      </p:sp>
    </p:spTree>
    <p:extLst>
      <p:ext uri="{BB962C8B-B14F-4D97-AF65-F5344CB8AC3E}">
        <p14:creationId xmlns:p14="http://schemas.microsoft.com/office/powerpoint/2010/main" val="2866655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1028700"/>
            <a:ext cx="16459200" cy="1028700"/>
          </a:xfrm>
          <a:prstGeom prst="rect">
            <a:avLst/>
          </a:prstGeom>
        </p:spPr>
        <p:txBody>
          <a:bodyPr/>
          <a:lstStyle>
            <a:lvl1pPr>
              <a:defRPr sz="6000">
                <a:solidFill>
                  <a:srgbClr val="006A40"/>
                </a:solidFill>
                <a:latin typeface="+mn-lt"/>
              </a:defRPr>
            </a:lvl1pPr>
          </a:lstStyle>
          <a:p>
            <a:r>
              <a:rPr lang="en-CA" dirty="0"/>
              <a:t>Click to edit Master title style</a:t>
            </a:r>
            <a:endParaRPr lang="en-US" dirty="0"/>
          </a:p>
        </p:txBody>
      </p:sp>
      <p:sp>
        <p:nvSpPr>
          <p:cNvPr id="3" name="Text Placeholder 2"/>
          <p:cNvSpPr>
            <a:spLocks noGrp="1"/>
          </p:cNvSpPr>
          <p:nvPr>
            <p:ph type="body" idx="1"/>
          </p:nvPr>
        </p:nvSpPr>
        <p:spPr>
          <a:xfrm>
            <a:off x="914401" y="2143126"/>
            <a:ext cx="8080376" cy="959645"/>
          </a:xfrm>
          <a:prstGeom prst="rect">
            <a:avLst/>
          </a:prstGeom>
        </p:spPr>
        <p:txBody>
          <a:bodyPr anchor="b"/>
          <a:lstStyle>
            <a:lvl1pPr marL="0" indent="0">
              <a:buNone/>
              <a:defRPr sz="3600" b="1">
                <a:latin typeface="+mn-lt"/>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CA" dirty="0"/>
              <a:t>Click to edit Master text styles</a:t>
            </a:r>
          </a:p>
        </p:txBody>
      </p:sp>
      <p:sp>
        <p:nvSpPr>
          <p:cNvPr id="4" name="Content Placeholder 3"/>
          <p:cNvSpPr>
            <a:spLocks noGrp="1"/>
          </p:cNvSpPr>
          <p:nvPr>
            <p:ph sz="half" idx="2"/>
          </p:nvPr>
        </p:nvSpPr>
        <p:spPr>
          <a:xfrm>
            <a:off x="914401" y="3102768"/>
            <a:ext cx="8080376" cy="5926932"/>
          </a:xfrm>
          <a:prstGeom prst="rect">
            <a:avLst/>
          </a:prstGeom>
        </p:spPr>
        <p:txBody>
          <a:bodyPr/>
          <a:lstStyle>
            <a:lvl1pPr>
              <a:defRPr sz="3600">
                <a:latin typeface="+mn-lt"/>
              </a:defRPr>
            </a:lvl1pPr>
            <a:lvl2pPr>
              <a:defRPr sz="3000">
                <a:latin typeface="+mn-lt"/>
              </a:defRPr>
            </a:lvl2pPr>
            <a:lvl3pPr>
              <a:defRPr sz="2700">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Text Placeholder 4"/>
          <p:cNvSpPr>
            <a:spLocks noGrp="1"/>
          </p:cNvSpPr>
          <p:nvPr>
            <p:ph type="body" sz="quarter" idx="3"/>
          </p:nvPr>
        </p:nvSpPr>
        <p:spPr>
          <a:xfrm>
            <a:off x="9290056" y="2143126"/>
            <a:ext cx="8083550" cy="959645"/>
          </a:xfrm>
          <a:prstGeom prst="rect">
            <a:avLst/>
          </a:prstGeom>
        </p:spPr>
        <p:txBody>
          <a:bodyPr anchor="b"/>
          <a:lstStyle>
            <a:lvl1pPr marL="0" indent="0">
              <a:buNone/>
              <a:defRPr sz="3600" b="1">
                <a:latin typeface="+mn-lt"/>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CA" dirty="0"/>
              <a:t>Click to edit Master text styles</a:t>
            </a:r>
          </a:p>
        </p:txBody>
      </p:sp>
      <p:sp>
        <p:nvSpPr>
          <p:cNvPr id="6" name="Content Placeholder 5"/>
          <p:cNvSpPr>
            <a:spLocks noGrp="1"/>
          </p:cNvSpPr>
          <p:nvPr>
            <p:ph sz="quarter" idx="4"/>
          </p:nvPr>
        </p:nvSpPr>
        <p:spPr>
          <a:xfrm>
            <a:off x="9290056" y="3102768"/>
            <a:ext cx="8083550" cy="5926932"/>
          </a:xfrm>
          <a:prstGeom prst="rect">
            <a:avLst/>
          </a:prstGeom>
        </p:spPr>
        <p:txBody>
          <a:bodyPr/>
          <a:lstStyle>
            <a:lvl1pPr>
              <a:defRPr sz="3600">
                <a:latin typeface="+mn-lt"/>
              </a:defRPr>
            </a:lvl1pPr>
            <a:lvl2pPr>
              <a:defRPr sz="3000">
                <a:latin typeface="+mn-lt"/>
              </a:defRPr>
            </a:lvl2pPr>
            <a:lvl3pPr>
              <a:defRPr sz="2700">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4234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DCB66-9CC0-AB49-8C68-9E86F298E3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412874" y="347385"/>
            <a:ext cx="2525108" cy="567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ACB2E2DC-F0E0-3A4D-90ED-9A7C96DF606E}"/>
              </a:ext>
            </a:extLst>
          </p:cNvPr>
          <p:cNvPicPr>
            <a:picLocks noChangeAspect="1"/>
          </p:cNvPicPr>
          <p:nvPr userDrawn="1"/>
        </p:nvPicPr>
        <p:blipFill>
          <a:blip r:embed="rId4"/>
          <a:stretch>
            <a:fillRect/>
          </a:stretch>
        </p:blipFill>
        <p:spPr>
          <a:xfrm>
            <a:off x="14744838" y="9374400"/>
            <a:ext cx="3245982" cy="639360"/>
          </a:xfrm>
          <a:prstGeom prst="rect">
            <a:avLst/>
          </a:prstGeom>
        </p:spPr>
      </p:pic>
    </p:spTree>
  </p:cSld>
  <p:clrMap bg1="lt1" tx1="dk1" bg2="lt2" tx2="dk2" accent1="accent1" accent2="accent2" accent3="accent3" accent4="accent4" accent5="accent5" accent6="accent6" hlink="hlink" folHlink="folHlink"/>
  <p:sldLayoutIdLst>
    <p:sldLayoutId id="2147483952" r:id="rId1"/>
  </p:sldLayoutIdLst>
  <p:txStyles>
    <p:titleStyle>
      <a:lvl1pPr algn="l" rtl="0" eaLnBrk="0" fontAlgn="base" hangingPunct="0">
        <a:spcBef>
          <a:spcPct val="0"/>
        </a:spcBef>
        <a:spcAft>
          <a:spcPct val="0"/>
        </a:spcAft>
        <a:defRPr sz="4400">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189" algn="l" rtl="0" fontAlgn="base">
        <a:spcBef>
          <a:spcPct val="0"/>
        </a:spcBef>
        <a:spcAft>
          <a:spcPct val="0"/>
        </a:spcAft>
        <a:defRPr sz="3200" b="1">
          <a:solidFill>
            <a:srgbClr val="FFFFFF"/>
          </a:solidFill>
          <a:latin typeface="Arial Black" pitchFamily="-108" charset="0"/>
        </a:defRPr>
      </a:lvl6pPr>
      <a:lvl7pPr marL="914377" algn="l" rtl="0" fontAlgn="base">
        <a:spcBef>
          <a:spcPct val="0"/>
        </a:spcBef>
        <a:spcAft>
          <a:spcPct val="0"/>
        </a:spcAft>
        <a:defRPr sz="3200" b="1">
          <a:solidFill>
            <a:srgbClr val="FFFFFF"/>
          </a:solidFill>
          <a:latin typeface="Arial Black" pitchFamily="-108" charset="0"/>
        </a:defRPr>
      </a:lvl7pPr>
      <a:lvl8pPr marL="1371566" algn="l" rtl="0" fontAlgn="base">
        <a:spcBef>
          <a:spcPct val="0"/>
        </a:spcBef>
        <a:spcAft>
          <a:spcPct val="0"/>
        </a:spcAft>
        <a:defRPr sz="3200" b="1">
          <a:solidFill>
            <a:srgbClr val="FFFFFF"/>
          </a:solidFill>
          <a:latin typeface="Arial Black" pitchFamily="-108" charset="0"/>
        </a:defRPr>
      </a:lvl8pPr>
      <a:lvl9pPr marL="1828754" algn="l" rtl="0" fontAlgn="base">
        <a:spcBef>
          <a:spcPct val="0"/>
        </a:spcBef>
        <a:spcAft>
          <a:spcPct val="0"/>
        </a:spcAft>
        <a:defRPr sz="3200" b="1">
          <a:solidFill>
            <a:srgbClr val="FFFFFF"/>
          </a:solidFill>
          <a:latin typeface="Arial Black" pitchFamily="-108" charset="0"/>
        </a:defRPr>
      </a:lvl9pPr>
    </p:titleStyle>
    <p:bodyStyle>
      <a:lvl1pPr marL="269868" indent="-269868" algn="l" rtl="0" eaLnBrk="0" fontAlgn="base" hangingPunct="0">
        <a:spcBef>
          <a:spcPct val="20000"/>
        </a:spcBef>
        <a:spcAft>
          <a:spcPct val="0"/>
        </a:spcAft>
        <a:buSzPct val="75000"/>
        <a:buFont typeface="Wingdings" charset="2"/>
        <a:buChar char="§"/>
        <a:defRPr sz="2800">
          <a:solidFill>
            <a:srgbClr val="000000"/>
          </a:solidFill>
          <a:latin typeface="Calibri"/>
          <a:ea typeface="ＭＳ Ｐゴシック" pitchFamily="-108" charset="-128"/>
          <a:cs typeface="Calibri"/>
        </a:defRPr>
      </a:lvl1pPr>
      <a:lvl2pPr marL="914377" indent="-457189" algn="l" rtl="0" eaLnBrk="0" fontAlgn="base" hangingPunct="0">
        <a:spcBef>
          <a:spcPct val="20000"/>
        </a:spcBef>
        <a:spcAft>
          <a:spcPct val="0"/>
        </a:spcAft>
        <a:buSzPct val="75000"/>
        <a:buFont typeface="Arial" charset="0"/>
        <a:buAutoNum type="alphaLcParenR"/>
        <a:defRPr sz="2400">
          <a:solidFill>
            <a:srgbClr val="000000"/>
          </a:solidFill>
          <a:latin typeface="Calibri"/>
          <a:ea typeface="ＭＳ Ｐゴシック" pitchFamily="-108" charset="-128"/>
          <a:cs typeface="Calibri"/>
        </a:defRPr>
      </a:lvl2pPr>
      <a:lvl3pPr marL="1371566" indent="-457189" algn="l" rtl="0" eaLnBrk="0" fontAlgn="base" hangingPunct="0">
        <a:spcBef>
          <a:spcPct val="20000"/>
        </a:spcBef>
        <a:spcAft>
          <a:spcPct val="0"/>
        </a:spcAft>
        <a:buFont typeface="Times" charset="0"/>
        <a:buChar char="•"/>
        <a:defRPr sz="2000">
          <a:solidFill>
            <a:srgbClr val="000000"/>
          </a:solidFill>
          <a:latin typeface="Calibri"/>
          <a:ea typeface="ＭＳ Ｐゴシック" pitchFamily="-108" charset="-128"/>
          <a:cs typeface="Calibri"/>
        </a:defRPr>
      </a:lvl3pPr>
      <a:lvl4pPr marL="1752556" indent="-380990" algn="l" rtl="0" eaLnBrk="0" fontAlgn="base" hangingPunct="0">
        <a:spcBef>
          <a:spcPct val="20000"/>
        </a:spcBef>
        <a:spcAft>
          <a:spcPct val="0"/>
        </a:spcAft>
        <a:buFont typeface="Times" charset="0"/>
        <a:buChar char="•"/>
        <a:defRPr sz="1600">
          <a:solidFill>
            <a:srgbClr val="000000"/>
          </a:solidFill>
          <a:latin typeface="Calibri"/>
          <a:ea typeface="ＭＳ Ｐゴシック" pitchFamily="-108" charset="-128"/>
          <a:cs typeface="Calibri"/>
        </a:defRPr>
      </a:lvl4pPr>
      <a:lvl5pPr marL="2209745" indent="-380990" algn="l" rtl="0" eaLnBrk="0" fontAlgn="base" hangingPunct="0">
        <a:spcBef>
          <a:spcPct val="20000"/>
        </a:spcBef>
        <a:spcAft>
          <a:spcPct val="0"/>
        </a:spcAft>
        <a:buFont typeface="Times" charset="0"/>
        <a:buChar char="•"/>
        <a:defRPr sz="1600">
          <a:solidFill>
            <a:srgbClr val="000000"/>
          </a:solidFill>
          <a:latin typeface="Calibri"/>
          <a:ea typeface="ＭＳ Ｐゴシック" pitchFamily="-108" charset="-128"/>
          <a:cs typeface="Calibri"/>
        </a:defRPr>
      </a:lvl5pPr>
      <a:lvl6pPr marL="2666933"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122"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310"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499" indent="-380990" algn="l" rtl="0" fontAlgn="base">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cid:D2CD0884-4A8F-4846-8026-6C291AE7B60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2874" y="347385"/>
            <a:ext cx="2525108" cy="567015"/>
          </a:xfrm>
          <a:custGeom>
            <a:avLst/>
            <a:gdLst/>
            <a:ahLst/>
            <a:cxnLst/>
            <a:rect l="l" t="t" r="r" b="b"/>
            <a:pathLst>
              <a:path w="2525108" h="567015">
                <a:moveTo>
                  <a:pt x="0" y="0"/>
                </a:moveTo>
                <a:lnTo>
                  <a:pt x="2525107" y="0"/>
                </a:lnTo>
                <a:lnTo>
                  <a:pt x="2525107" y="567015"/>
                </a:lnTo>
                <a:lnTo>
                  <a:pt x="0" y="567015"/>
                </a:lnTo>
                <a:lnTo>
                  <a:pt x="0" y="0"/>
                </a:lnTo>
                <a:close/>
              </a:path>
            </a:pathLst>
          </a:custGeom>
          <a:blipFill>
            <a:blip r:embed="rId3"/>
            <a:stretch>
              <a:fillRect l="-39" r="-39"/>
            </a:stretch>
          </a:blipFill>
        </p:spPr>
        <p:txBody>
          <a:bodyPr/>
          <a:lstStyle/>
          <a:p>
            <a:endParaRPr lang="en-US"/>
          </a:p>
        </p:txBody>
      </p:sp>
      <p:sp>
        <p:nvSpPr>
          <p:cNvPr id="3" name="Freeform 3"/>
          <p:cNvSpPr/>
          <p:nvPr/>
        </p:nvSpPr>
        <p:spPr>
          <a:xfrm>
            <a:off x="14744838" y="9374400"/>
            <a:ext cx="3245982" cy="639360"/>
          </a:xfrm>
          <a:custGeom>
            <a:avLst/>
            <a:gdLst/>
            <a:ahLst/>
            <a:cxnLst/>
            <a:rect l="l" t="t" r="r" b="b"/>
            <a:pathLst>
              <a:path w="3245982" h="639360">
                <a:moveTo>
                  <a:pt x="0" y="0"/>
                </a:moveTo>
                <a:lnTo>
                  <a:pt x="3245982" y="0"/>
                </a:lnTo>
                <a:lnTo>
                  <a:pt x="3245982" y="639360"/>
                </a:lnTo>
                <a:lnTo>
                  <a:pt x="0" y="639360"/>
                </a:lnTo>
                <a:lnTo>
                  <a:pt x="0" y="0"/>
                </a:lnTo>
                <a:close/>
              </a:path>
            </a:pathLst>
          </a:custGeom>
          <a:blipFill>
            <a:blip r:embed="rId4"/>
            <a:stretch>
              <a:fillRect t="-430" b="-430"/>
            </a:stretch>
          </a:blipFill>
        </p:spPr>
        <p:txBody>
          <a:bodyPr/>
          <a:lstStyle/>
          <a:p>
            <a:endParaRPr lang="en-US"/>
          </a:p>
        </p:txBody>
      </p:sp>
      <p:sp>
        <p:nvSpPr>
          <p:cNvPr id="4" name="Freeform 4"/>
          <p:cNvSpPr/>
          <p:nvPr/>
        </p:nvSpPr>
        <p:spPr>
          <a:xfrm>
            <a:off x="-900" y="0"/>
            <a:ext cx="18289800" cy="10287000"/>
          </a:xfrm>
          <a:custGeom>
            <a:avLst/>
            <a:gdLst/>
            <a:ahLst/>
            <a:cxnLst/>
            <a:rect l="l" t="t" r="r" b="b"/>
            <a:pathLst>
              <a:path w="18289800" h="10287000">
                <a:moveTo>
                  <a:pt x="0" y="0"/>
                </a:moveTo>
                <a:lnTo>
                  <a:pt x="18289800" y="0"/>
                </a:lnTo>
                <a:lnTo>
                  <a:pt x="18289800" y="10287000"/>
                </a:lnTo>
                <a:lnTo>
                  <a:pt x="0" y="10287000"/>
                </a:lnTo>
                <a:lnTo>
                  <a:pt x="0" y="0"/>
                </a:lnTo>
                <a:close/>
              </a:path>
            </a:pathLst>
          </a:custGeom>
          <a:blipFill>
            <a:blip r:embed="rId5"/>
            <a:stretch>
              <a:fillRect t="-4" b="-4"/>
            </a:stretch>
          </a:blipFill>
        </p:spPr>
        <p:txBody>
          <a:bodyPr/>
          <a:lstStyle/>
          <a:p>
            <a:endParaRPr lang="en-US"/>
          </a:p>
        </p:txBody>
      </p:sp>
      <p:sp>
        <p:nvSpPr>
          <p:cNvPr id="5" name="Freeform 5"/>
          <p:cNvSpPr/>
          <p:nvPr/>
        </p:nvSpPr>
        <p:spPr>
          <a:xfrm>
            <a:off x="14744700" y="9372600"/>
            <a:ext cx="3245400" cy="647440"/>
          </a:xfrm>
          <a:custGeom>
            <a:avLst/>
            <a:gdLst/>
            <a:ahLst/>
            <a:cxnLst/>
            <a:rect l="l" t="t" r="r" b="b"/>
            <a:pathLst>
              <a:path w="3245400" h="647440">
                <a:moveTo>
                  <a:pt x="0" y="0"/>
                </a:moveTo>
                <a:lnTo>
                  <a:pt x="3245400" y="0"/>
                </a:lnTo>
                <a:lnTo>
                  <a:pt x="3245400" y="647440"/>
                </a:lnTo>
                <a:lnTo>
                  <a:pt x="0" y="647440"/>
                </a:lnTo>
                <a:lnTo>
                  <a:pt x="0" y="0"/>
                </a:lnTo>
                <a:close/>
              </a:path>
            </a:pathLst>
          </a:custGeom>
          <a:blipFill>
            <a:blip r:embed="rId6"/>
            <a:stretch>
              <a:fillRect t="-65" b="-65"/>
            </a:stretch>
          </a:blipFill>
        </p:spPr>
        <p:txBody>
          <a:bodyPr/>
          <a:lstStyle/>
          <a:p>
            <a:endParaRPr lang="en-US"/>
          </a:p>
        </p:txBody>
      </p:sp>
      <p:sp>
        <p:nvSpPr>
          <p:cNvPr id="6" name="Freeform 6"/>
          <p:cNvSpPr/>
          <p:nvPr/>
        </p:nvSpPr>
        <p:spPr>
          <a:xfrm>
            <a:off x="412874" y="347385"/>
            <a:ext cx="2525106" cy="567015"/>
          </a:xfrm>
          <a:custGeom>
            <a:avLst/>
            <a:gdLst/>
            <a:ahLst/>
            <a:cxnLst/>
            <a:rect l="l" t="t" r="r" b="b"/>
            <a:pathLst>
              <a:path w="2525106" h="567015">
                <a:moveTo>
                  <a:pt x="0" y="0"/>
                </a:moveTo>
                <a:lnTo>
                  <a:pt x="2525106" y="0"/>
                </a:lnTo>
                <a:lnTo>
                  <a:pt x="2525106" y="567015"/>
                </a:lnTo>
                <a:lnTo>
                  <a:pt x="0" y="567015"/>
                </a:lnTo>
                <a:lnTo>
                  <a:pt x="0" y="0"/>
                </a:lnTo>
                <a:close/>
              </a:path>
            </a:pathLst>
          </a:custGeom>
          <a:blipFill>
            <a:blip r:embed="rId7"/>
            <a:stretch>
              <a:fillRect l="-39" r="-39"/>
            </a:stretch>
          </a:blipFill>
        </p:spPr>
        <p:txBody>
          <a:bodyPr/>
          <a:lstStyle/>
          <a:p>
            <a:endParaRPr lang="en-US"/>
          </a:p>
        </p:txBody>
      </p:sp>
      <p:sp>
        <p:nvSpPr>
          <p:cNvPr id="7" name="TextBox 7"/>
          <p:cNvSpPr txBox="1"/>
          <p:nvPr/>
        </p:nvSpPr>
        <p:spPr>
          <a:xfrm>
            <a:off x="0" y="1943100"/>
            <a:ext cx="18288900" cy="8454622"/>
          </a:xfrm>
          <a:prstGeom prst="rect">
            <a:avLst/>
          </a:prstGeom>
        </p:spPr>
        <p:txBody>
          <a:bodyPr lIns="0" tIns="0" rIns="0" bIns="0" rtlCol="0" anchor="t">
            <a:spAutoFit/>
          </a:bodyPr>
          <a:lstStyle/>
          <a:p>
            <a:pPr algn="ctr">
              <a:lnSpc>
                <a:spcPts val="12600"/>
              </a:lnSpc>
            </a:pPr>
            <a:r>
              <a:rPr lang="en-US" sz="10500" dirty="0">
                <a:solidFill>
                  <a:srgbClr val="FFFFFF"/>
                </a:solidFill>
                <a:latin typeface="Courgette"/>
              </a:rPr>
              <a:t>1994 Degree Class</a:t>
            </a:r>
          </a:p>
          <a:p>
            <a:pPr algn="ctr">
              <a:lnSpc>
                <a:spcPts val="6662"/>
              </a:lnSpc>
            </a:pPr>
            <a:br>
              <a:rPr lang="en-US" sz="1400" dirty="0">
                <a:solidFill>
                  <a:srgbClr val="FFFFFF"/>
                </a:solidFill>
                <a:latin typeface="Courgette"/>
              </a:rPr>
            </a:br>
            <a:endParaRPr lang="en-US" sz="1400" dirty="0">
              <a:solidFill>
                <a:srgbClr val="FFFFFF"/>
              </a:solidFill>
              <a:latin typeface="Courgette"/>
            </a:endParaRPr>
          </a:p>
          <a:p>
            <a:pPr algn="ctr">
              <a:lnSpc>
                <a:spcPts val="9422"/>
              </a:lnSpc>
            </a:pPr>
            <a:br>
              <a:rPr lang="en-US" sz="7851" dirty="0">
                <a:solidFill>
                  <a:srgbClr val="FFFFFF"/>
                </a:solidFill>
                <a:latin typeface="Calibri (MS)"/>
              </a:rPr>
            </a:br>
            <a:r>
              <a:rPr lang="en-US" sz="7851" dirty="0">
                <a:solidFill>
                  <a:srgbClr val="FFFFFF"/>
                </a:solidFill>
                <a:latin typeface="Calibri (MS)"/>
              </a:rPr>
              <a:t>       </a:t>
            </a:r>
          </a:p>
          <a:p>
            <a:pPr algn="ctr">
              <a:lnSpc>
                <a:spcPts val="7742"/>
              </a:lnSpc>
            </a:pPr>
            <a:endParaRPr lang="en-US" sz="6451" dirty="0">
              <a:solidFill>
                <a:srgbClr val="FFFFFF"/>
              </a:solidFill>
              <a:latin typeface="Calibri (MS)"/>
            </a:endParaRPr>
          </a:p>
          <a:p>
            <a:pPr algn="ctr">
              <a:lnSpc>
                <a:spcPts val="6662"/>
              </a:lnSpc>
            </a:pPr>
            <a:endParaRPr lang="en-US" sz="6451" dirty="0">
              <a:solidFill>
                <a:srgbClr val="FFFFFF"/>
              </a:solidFill>
              <a:latin typeface="Calibri (MS)"/>
            </a:endParaRPr>
          </a:p>
          <a:p>
            <a:pPr algn="ctr">
              <a:lnSpc>
                <a:spcPts val="6662"/>
              </a:lnSpc>
            </a:pPr>
            <a:endParaRPr lang="en-US" sz="6451" dirty="0">
              <a:solidFill>
                <a:srgbClr val="FFFFFF"/>
              </a:solidFill>
              <a:latin typeface="Calibri (MS)"/>
            </a:endParaRPr>
          </a:p>
        </p:txBody>
      </p:sp>
      <p:sp>
        <p:nvSpPr>
          <p:cNvPr id="8" name="Freeform 8"/>
          <p:cNvSpPr/>
          <p:nvPr/>
        </p:nvSpPr>
        <p:spPr>
          <a:xfrm rot="555540">
            <a:off x="-147924" y="2153510"/>
            <a:ext cx="3728887" cy="7884871"/>
          </a:xfrm>
          <a:custGeom>
            <a:avLst/>
            <a:gdLst/>
            <a:ahLst/>
            <a:cxnLst/>
            <a:rect l="l" t="t" r="r" b="b"/>
            <a:pathLst>
              <a:path w="3728887" h="7884871">
                <a:moveTo>
                  <a:pt x="0" y="0"/>
                </a:moveTo>
                <a:lnTo>
                  <a:pt x="3728887" y="0"/>
                </a:lnTo>
                <a:lnTo>
                  <a:pt x="3728887" y="7884871"/>
                </a:lnTo>
                <a:lnTo>
                  <a:pt x="0" y="7884871"/>
                </a:lnTo>
                <a:lnTo>
                  <a:pt x="0" y="0"/>
                </a:lnTo>
                <a:close/>
              </a:path>
            </a:pathLst>
          </a:custGeom>
          <a:blipFill>
            <a:blip r:embed="rId8"/>
            <a:stretch>
              <a:fillRect/>
            </a:stretch>
          </a:blipFill>
        </p:spPr>
        <p:txBody>
          <a:bodyPr/>
          <a:lstStyle/>
          <a:p>
            <a:endParaRPr lang="en-US"/>
          </a:p>
        </p:txBody>
      </p:sp>
      <p:sp>
        <p:nvSpPr>
          <p:cNvPr id="11" name="Freeform 8">
            <a:extLst>
              <a:ext uri="{FF2B5EF4-FFF2-40B4-BE49-F238E27FC236}">
                <a16:creationId xmlns:a16="http://schemas.microsoft.com/office/drawing/2014/main" id="{730F7054-1A42-857F-71F2-D3AF077A8178}"/>
              </a:ext>
            </a:extLst>
          </p:cNvPr>
          <p:cNvSpPr/>
          <p:nvPr/>
        </p:nvSpPr>
        <p:spPr>
          <a:xfrm rot="21044460" flipH="1">
            <a:off x="14735792" y="2039210"/>
            <a:ext cx="3728887" cy="7884871"/>
          </a:xfrm>
          <a:custGeom>
            <a:avLst/>
            <a:gdLst/>
            <a:ahLst/>
            <a:cxnLst/>
            <a:rect l="l" t="t" r="r" b="b"/>
            <a:pathLst>
              <a:path w="3728887" h="7884871">
                <a:moveTo>
                  <a:pt x="0" y="0"/>
                </a:moveTo>
                <a:lnTo>
                  <a:pt x="3728887" y="0"/>
                </a:lnTo>
                <a:lnTo>
                  <a:pt x="3728887" y="7884871"/>
                </a:lnTo>
                <a:lnTo>
                  <a:pt x="0" y="7884871"/>
                </a:lnTo>
                <a:lnTo>
                  <a:pt x="0" y="0"/>
                </a:lnTo>
                <a:close/>
              </a:path>
            </a:pathLst>
          </a:custGeom>
          <a:blipFill>
            <a:blip r:embed="rId8"/>
            <a:stretch>
              <a:fillRect/>
            </a:stretch>
          </a:blipFill>
        </p:spPr>
        <p:txBody>
          <a:bodyPr/>
          <a:lstStyle/>
          <a:p>
            <a:endParaRPr lang="en-US" dirty="0"/>
          </a:p>
        </p:txBody>
      </p:sp>
      <p:sp>
        <p:nvSpPr>
          <p:cNvPr id="14" name="Title 13">
            <a:extLst>
              <a:ext uri="{FF2B5EF4-FFF2-40B4-BE49-F238E27FC236}">
                <a16:creationId xmlns:a16="http://schemas.microsoft.com/office/drawing/2014/main" id="{A48F624D-DE6C-DA11-F9E6-764B8D842140}"/>
              </a:ext>
            </a:extLst>
          </p:cNvPr>
          <p:cNvSpPr>
            <a:spLocks noGrp="1"/>
          </p:cNvSpPr>
          <p:nvPr>
            <p:ph type="title"/>
          </p:nvPr>
        </p:nvSpPr>
        <p:spPr>
          <a:xfrm>
            <a:off x="1" y="5219700"/>
            <a:ext cx="18287998" cy="1143000"/>
          </a:xfrm>
        </p:spPr>
        <p:txBody>
          <a:bodyPr>
            <a:normAutofit fontScale="90000"/>
          </a:bodyPr>
          <a:lstStyle/>
          <a:p>
            <a:r>
              <a:rPr lang="en-US" sz="9800" dirty="0">
                <a:solidFill>
                  <a:srgbClr val="FFFFFF"/>
                </a:solidFill>
                <a:latin typeface="Calibri (MS)"/>
              </a:rPr>
              <a:t>30-Year Reunion</a:t>
            </a:r>
            <a:br>
              <a:rPr lang="en-US" sz="4400" dirty="0">
                <a:solidFill>
                  <a:srgbClr val="FFFFFF"/>
                </a:solidFill>
                <a:latin typeface="Calibri (MS)"/>
              </a:rPr>
            </a:br>
            <a:endParaRPr lang="en-US" dirty="0"/>
          </a:p>
        </p:txBody>
      </p:sp>
      <p:sp>
        <p:nvSpPr>
          <p:cNvPr id="9" name="TextBox 8">
            <a:extLst>
              <a:ext uri="{FF2B5EF4-FFF2-40B4-BE49-F238E27FC236}">
                <a16:creationId xmlns:a16="http://schemas.microsoft.com/office/drawing/2014/main" id="{658013FC-A7CF-58DF-CE1D-295AA3C10C01}"/>
              </a:ext>
            </a:extLst>
          </p:cNvPr>
          <p:cNvSpPr txBox="1"/>
          <p:nvPr/>
        </p:nvSpPr>
        <p:spPr>
          <a:xfrm>
            <a:off x="0" y="7581900"/>
            <a:ext cx="18287999" cy="1938992"/>
          </a:xfrm>
          <a:prstGeom prst="rect">
            <a:avLst/>
          </a:prstGeom>
          <a:noFill/>
        </p:spPr>
        <p:txBody>
          <a:bodyPr wrap="square" rtlCol="0">
            <a:spAutoFit/>
          </a:bodyPr>
          <a:lstStyle/>
          <a:p>
            <a:pPr algn="ctr"/>
            <a:r>
              <a:rPr lang="en-US" sz="6000" dirty="0">
                <a:solidFill>
                  <a:srgbClr val="FFFFFF"/>
                </a:solidFill>
                <a:latin typeface="Calibri (MS)"/>
              </a:rPr>
              <a:t>June 7-9, 2024</a:t>
            </a:r>
          </a:p>
          <a:p>
            <a:pPr algn="ctr"/>
            <a:endParaRPr lang="en-US" sz="6000" dirty="0"/>
          </a:p>
        </p:txBody>
      </p:sp>
    </p:spTree>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Effect transition="in" filter="fade">
                                      <p:cBhvr>
                                        <p:cTn id="20" dur="1000"/>
                                        <p:tgtEl>
                                          <p:spTgt spid="9"/>
                                        </p:tgtEl>
                                      </p:cBhvr>
                                    </p:animEffect>
                                  </p:childTnLst>
                                </p:cTn>
                              </p:par>
                            </p:childTnLst>
                          </p:cTn>
                        </p:par>
                        <p:par>
                          <p:cTn id="21" fill="hold">
                            <p:stCondLst>
                              <p:cond delay="2000"/>
                            </p:stCondLst>
                            <p:childTnLst>
                              <p:par>
                                <p:cTn id="22" presetID="42" presetClass="entr" presetSubtype="0" fill="hold" nodeType="after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4"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Lynda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Benke</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Letkeman</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pic>
        <p:nvPicPr>
          <p:cNvPr id="5" name="Picture 4" descr="A person in a graduation gown&#10;&#10;Description automatically generated">
            <a:extLst>
              <a:ext uri="{FF2B5EF4-FFF2-40B4-BE49-F238E27FC236}">
                <a16:creationId xmlns:a16="http://schemas.microsoft.com/office/drawing/2014/main" id="{B280B027-1672-757B-84C5-E45542656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344591"/>
            <a:ext cx="5486400" cy="8171783"/>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7A6E496D-C750-2FB6-C080-2FBA3526CE06}"/>
              </a:ext>
            </a:extLst>
          </p:cNvPr>
          <p:cNvPicPr>
            <a:picLocks noChangeAspect="1"/>
          </p:cNvPicPr>
          <p:nvPr/>
        </p:nvPicPr>
        <p:blipFill rotWithShape="1">
          <a:blip r:embed="rId4">
            <a:extLst>
              <a:ext uri="{28A0092B-C50C-407E-A947-70E740481C1C}">
                <a14:useLocalDpi xmlns:a14="http://schemas.microsoft.com/office/drawing/2010/main" val="0"/>
              </a:ext>
            </a:extLst>
          </a:blip>
          <a:srcRect l="25558" t="42643" r="61818" b="44294"/>
          <a:stretch/>
        </p:blipFill>
        <p:spPr bwMode="auto">
          <a:xfrm>
            <a:off x="8686800" y="1316762"/>
            <a:ext cx="5943600" cy="8199612"/>
          </a:xfrm>
          <a:prstGeom prst="rect">
            <a:avLst/>
          </a:prstGeom>
          <a:no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468251862"/>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7907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000" dirty="0">
                <a:latin typeface="+mn-lt"/>
                <a:cs typeface="Calibri" charset="0"/>
              </a:rPr>
              <a:t>Lives ½ hour west of Meadow Lake, SK on an acreage.</a:t>
            </a:r>
          </a:p>
          <a:p>
            <a:pPr>
              <a:buFont typeface="Arial" panose="020B0604020202020204" pitchFamily="34" charset="0"/>
              <a:buChar char="•"/>
            </a:pPr>
            <a:r>
              <a:rPr lang="en-US" altLang="en-US" sz="4000" dirty="0">
                <a:latin typeface="+mn-lt"/>
                <a:cs typeface="Calibri" charset="0"/>
              </a:rPr>
              <a:t>Anya (21 years), University of Lethbridge, 4th year of Neuroscience.</a:t>
            </a:r>
          </a:p>
          <a:p>
            <a:pPr>
              <a:buFont typeface="Arial" panose="020B0604020202020204" pitchFamily="34" charset="0"/>
              <a:buChar char="•"/>
            </a:pPr>
            <a:r>
              <a:rPr lang="en-US" altLang="en-US" sz="4000" dirty="0">
                <a:latin typeface="+mn-lt"/>
                <a:cs typeface="Calibri" charset="0"/>
              </a:rPr>
              <a:t>Freja (17 years), graduating from Grade 12.</a:t>
            </a:r>
          </a:p>
          <a:p>
            <a:pPr>
              <a:buFont typeface="Arial" panose="020B0604020202020204" pitchFamily="34" charset="0"/>
              <a:buChar char="•"/>
            </a:pPr>
            <a:r>
              <a:rPr lang="en-US" altLang="en-US" sz="4000" dirty="0">
                <a:latin typeface="+mn-lt"/>
                <a:cs typeface="Calibri" charset="0"/>
              </a:rPr>
              <a:t>Gabriela (13 years).  </a:t>
            </a:r>
          </a:p>
          <a:p>
            <a:pPr>
              <a:buFont typeface="Arial" panose="020B0604020202020204" pitchFamily="34" charset="0"/>
              <a:buChar char="•"/>
            </a:pPr>
            <a:r>
              <a:rPr lang="en-US" altLang="en-US" sz="4000" dirty="0">
                <a:latin typeface="+mn-lt"/>
                <a:cs typeface="Calibri" charset="0"/>
              </a:rPr>
              <a:t>Works full time as a community health nurse at Flying Dust First Nation.  </a:t>
            </a:r>
          </a:p>
          <a:p>
            <a:pPr>
              <a:buFont typeface="Arial" panose="020B0604020202020204" pitchFamily="34" charset="0"/>
              <a:buChar char="•"/>
            </a:pPr>
            <a:r>
              <a:rPr lang="en-US" altLang="en-US" sz="4000" dirty="0">
                <a:latin typeface="+mn-lt"/>
                <a:cs typeface="Calibri" charset="0"/>
              </a:rPr>
              <a:t>We love getting out into nature, hiking, biking, canoeing, camping &amp; gardening.</a:t>
            </a: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Lynda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Benke</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Letkeman</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spTree>
    <p:extLst>
      <p:ext uri="{BB962C8B-B14F-4D97-AF65-F5344CB8AC3E}">
        <p14:creationId xmlns:p14="http://schemas.microsoft.com/office/powerpoint/2010/main" val="912492878"/>
      </p:ext>
    </p:extLst>
  </p:cSld>
  <p:clrMapOvr>
    <a:masterClrMapping/>
  </p:clrMapOvr>
  <mc:AlternateContent xmlns:mc="http://schemas.openxmlformats.org/markup-compatibility/2006" xmlns:p14="http://schemas.microsoft.com/office/powerpoint/2010/main">
    <mc:Choice Requires="p14">
      <p:transition spd="slow" p14:dur="3400" advClick="0" advTm="20000">
        <p14:reveal dir="r"/>
      </p:transition>
    </mc:Choice>
    <mc:Fallback xmlns="">
      <p:transition spd="slow" advClick="0" advTm="2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Della Friesen</a:t>
            </a:r>
          </a:p>
        </p:txBody>
      </p:sp>
      <p:pic>
        <p:nvPicPr>
          <p:cNvPr id="4" name="Picture 3" descr="A person with a red robe&#10;&#10;Description automatically generated with medium confidence">
            <a:extLst>
              <a:ext uri="{FF2B5EF4-FFF2-40B4-BE49-F238E27FC236}">
                <a16:creationId xmlns:a16="http://schemas.microsoft.com/office/drawing/2014/main" id="{C684864C-2ABA-0CFC-75BA-FDD109F99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358166"/>
            <a:ext cx="5410200" cy="8179568"/>
          </a:xfrm>
          <a:prstGeom prst="rect">
            <a:avLst/>
          </a:prstGeom>
        </p:spPr>
      </p:pic>
      <p:pic>
        <p:nvPicPr>
          <p:cNvPr id="6" name="Picture 5">
            <a:extLst>
              <a:ext uri="{FF2B5EF4-FFF2-40B4-BE49-F238E27FC236}">
                <a16:creationId xmlns:a16="http://schemas.microsoft.com/office/drawing/2014/main" id="{CC00E50B-C88D-2D1D-D2CA-7911B4C61CD6}"/>
              </a:ext>
            </a:extLst>
          </p:cNvPr>
          <p:cNvPicPr>
            <a:picLocks noChangeAspect="1"/>
          </p:cNvPicPr>
          <p:nvPr/>
        </p:nvPicPr>
        <p:blipFill>
          <a:blip r:embed="rId4"/>
          <a:stretch>
            <a:fillRect/>
          </a:stretch>
        </p:blipFill>
        <p:spPr>
          <a:xfrm>
            <a:off x="9601200" y="1425351"/>
            <a:ext cx="4267200" cy="8078158"/>
          </a:xfrm>
          <a:prstGeom prst="rect">
            <a:avLst/>
          </a:prstGeom>
        </p:spPr>
      </p:pic>
    </p:spTree>
    <p:extLst>
      <p:ext uri="{BB962C8B-B14F-4D97-AF65-F5344CB8AC3E}">
        <p14:creationId xmlns:p14="http://schemas.microsoft.com/office/powerpoint/2010/main" val="2036292986"/>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7907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000" dirty="0">
                <a:latin typeface="+mn-lt"/>
                <a:cs typeface="Calibri" charset="0"/>
              </a:rPr>
              <a:t>Lives in Regina, SK.</a:t>
            </a:r>
          </a:p>
          <a:p>
            <a:pPr>
              <a:buFont typeface="Arial" panose="020B0604020202020204" pitchFamily="34" charset="0"/>
              <a:buChar char="•"/>
            </a:pPr>
            <a:r>
              <a:rPr lang="en-US" altLang="en-US" sz="4000" dirty="0">
                <a:latin typeface="+mn-lt"/>
                <a:cs typeface="Calibri" charset="0"/>
              </a:rPr>
              <a:t>Works for Population and Public Health (23 years). </a:t>
            </a:r>
          </a:p>
          <a:p>
            <a:pPr>
              <a:buFont typeface="Arial" panose="020B0604020202020204" pitchFamily="34" charset="0"/>
              <a:buChar char="•"/>
            </a:pPr>
            <a:r>
              <a:rPr lang="en-US" altLang="en-US" sz="4000" dirty="0">
                <a:latin typeface="+mn-lt"/>
                <a:cs typeface="Calibri" charset="0"/>
              </a:rPr>
              <a:t>Mason graduated – USask in Mechanical Engineering in 2022.</a:t>
            </a:r>
          </a:p>
          <a:p>
            <a:pPr>
              <a:buFont typeface="Arial" panose="020B0604020202020204" pitchFamily="34" charset="0"/>
              <a:buChar char="•"/>
            </a:pPr>
            <a:r>
              <a:rPr lang="en-US" altLang="en-US" sz="4000" dirty="0">
                <a:latin typeface="+mn-lt"/>
                <a:cs typeface="Calibri" charset="0"/>
              </a:rPr>
              <a:t>Abbey will graduate in 2025, Pharm D at USask.</a:t>
            </a:r>
          </a:p>
          <a:p>
            <a:pPr>
              <a:buFont typeface="Arial" panose="020B0604020202020204" pitchFamily="34" charset="0"/>
              <a:buChar char="•"/>
            </a:pPr>
            <a:r>
              <a:rPr lang="en-US" altLang="en-US" sz="4000" dirty="0">
                <a:latin typeface="+mn-lt"/>
                <a:cs typeface="Calibri" charset="0"/>
              </a:rPr>
              <a:t>USask memories: </a:t>
            </a:r>
          </a:p>
          <a:p>
            <a:pPr>
              <a:buFont typeface="Arial" panose="020B0604020202020204" pitchFamily="34" charset="0"/>
              <a:buChar char="•"/>
            </a:pPr>
            <a:r>
              <a:rPr lang="en-US" altLang="en-US" sz="4000" dirty="0">
                <a:latin typeface="+mn-lt"/>
                <a:cs typeface="Calibri" charset="0"/>
              </a:rPr>
              <a:t>Being young without responsibility!! </a:t>
            </a:r>
          </a:p>
          <a:p>
            <a:pPr>
              <a:buFont typeface="Arial" panose="020B0604020202020204" pitchFamily="34" charset="0"/>
              <a:buChar char="•"/>
            </a:pPr>
            <a:r>
              <a:rPr lang="en-US" altLang="en-US" sz="4000" dirty="0">
                <a:latin typeface="+mn-lt"/>
                <a:cs typeface="Calibri" charset="0"/>
              </a:rPr>
              <a:t>So many happy events and memories. </a:t>
            </a:r>
          </a:p>
          <a:p>
            <a:pPr>
              <a:buFont typeface="Arial" panose="020B0604020202020204" pitchFamily="34" charset="0"/>
              <a:buChar char="•"/>
            </a:pPr>
            <a:r>
              <a:rPr lang="en-US" altLang="en-US" sz="4000" dirty="0">
                <a:latin typeface="+mn-lt"/>
                <a:cs typeface="Calibri" charset="0"/>
              </a:rPr>
              <a:t>But I have to say that our small class was great! </a:t>
            </a:r>
          </a:p>
          <a:p>
            <a:pPr>
              <a:buFont typeface="Arial" panose="020B0604020202020204" pitchFamily="34" charset="0"/>
              <a:buChar char="•"/>
            </a:pPr>
            <a:r>
              <a:rPr lang="en-US" altLang="en-US" sz="4000" dirty="0">
                <a:latin typeface="+mn-lt"/>
                <a:cs typeface="Calibri" charset="0"/>
              </a:rPr>
              <a:t>We obtained our degree among friends, on a beautiful campus that felt like home.</a:t>
            </a:r>
            <a:endParaRPr lang="en-US" altLang="en-US" dirty="0">
              <a:latin typeface="+mn-lt"/>
              <a:cs typeface="Calibri" charset="0"/>
            </a:endParaRPr>
          </a:p>
          <a:p>
            <a:pPr marL="0" indent="0">
              <a:buNone/>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Della Friesen</a:t>
            </a:r>
          </a:p>
        </p:txBody>
      </p:sp>
    </p:spTree>
    <p:extLst>
      <p:ext uri="{BB962C8B-B14F-4D97-AF65-F5344CB8AC3E}">
        <p14:creationId xmlns:p14="http://schemas.microsoft.com/office/powerpoint/2010/main" val="127204848"/>
      </p:ext>
    </p:extLst>
  </p:cSld>
  <p:clrMapOvr>
    <a:masterClrMapping/>
  </p:clrMapOvr>
  <mc:AlternateContent xmlns:mc="http://schemas.openxmlformats.org/markup-compatibility/2006" xmlns:p14="http://schemas.microsoft.com/office/powerpoint/2010/main">
    <mc:Choice Requires="p14">
      <p:transition spd="slow" p14:dur="3400" advClick="0" advTm="20000">
        <p14:reveal dir="r"/>
      </p:transition>
    </mc:Choice>
    <mc:Fallback xmlns="">
      <p:transition spd="slow" advClick="0" advTm="2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419D6A38-2730-31F0-6362-24AC168EA119}"/>
              </a:ext>
            </a:extLst>
          </p:cNvPr>
          <p:cNvPicPr>
            <a:picLocks noChangeAspect="1"/>
          </p:cNvPicPr>
          <p:nvPr/>
        </p:nvPicPr>
        <p:blipFill rotWithShape="1">
          <a:blip r:embed="rId2">
            <a:extLst>
              <a:ext uri="{28A0092B-C50C-407E-A947-70E740481C1C}">
                <a14:useLocalDpi xmlns:a14="http://schemas.microsoft.com/office/drawing/2010/main" val="0"/>
              </a:ext>
            </a:extLst>
          </a:blip>
          <a:srcRect t="5634"/>
          <a:stretch/>
        </p:blipFill>
        <p:spPr>
          <a:xfrm>
            <a:off x="2109232" y="38101"/>
            <a:ext cx="8711168" cy="5513566"/>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2A7168C8-830B-19EE-8680-EBCECCB35C41}"/>
              </a:ext>
            </a:extLst>
          </p:cNvPr>
          <p:cNvPicPr>
            <a:picLocks noChangeAspect="1"/>
          </p:cNvPicPr>
          <p:nvPr/>
        </p:nvPicPr>
        <p:blipFill rotWithShape="1">
          <a:blip r:embed="rId3">
            <a:extLst>
              <a:ext uri="{28A0092B-C50C-407E-A947-70E740481C1C}">
                <a14:useLocalDpi xmlns:a14="http://schemas.microsoft.com/office/drawing/2010/main" val="0"/>
              </a:ext>
            </a:extLst>
          </a:blip>
          <a:srcRect l="12413" t="18754" r="6267" b="3271"/>
          <a:stretch/>
        </p:blipFill>
        <p:spPr>
          <a:xfrm>
            <a:off x="12360649" y="950266"/>
            <a:ext cx="6003551" cy="7927034"/>
          </a:xfrm>
          <a:prstGeom prst="rect">
            <a:avLst/>
          </a:prstGeom>
        </p:spPr>
      </p:pic>
      <p:pic>
        <p:nvPicPr>
          <p:cNvPr id="10" name="Picture 9" descr="A group of people sitting on a bench&#10;&#10;Description automatically generated">
            <a:extLst>
              <a:ext uri="{FF2B5EF4-FFF2-40B4-BE49-F238E27FC236}">
                <a16:creationId xmlns:a16="http://schemas.microsoft.com/office/drawing/2014/main" id="{46028EF1-58C4-A1EE-9CEA-C70ADC54B4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18" r="6075"/>
          <a:stretch/>
        </p:blipFill>
        <p:spPr>
          <a:xfrm>
            <a:off x="7239001" y="5684941"/>
            <a:ext cx="5486400" cy="4563959"/>
          </a:xfrm>
          <a:prstGeom prst="rect">
            <a:avLst/>
          </a:prstGeom>
        </p:spPr>
      </p:pic>
      <p:pic>
        <p:nvPicPr>
          <p:cNvPr id="13" name="Picture 12" descr="A group of women posing for a photo&#10;&#10;Description automatically generated">
            <a:extLst>
              <a:ext uri="{FF2B5EF4-FFF2-40B4-BE49-F238E27FC236}">
                <a16:creationId xmlns:a16="http://schemas.microsoft.com/office/drawing/2014/main" id="{66F173A9-3436-7974-2C3A-C3A87CBF222D}"/>
              </a:ext>
            </a:extLst>
          </p:cNvPr>
          <p:cNvPicPr>
            <a:picLocks noChangeAspect="1"/>
          </p:cNvPicPr>
          <p:nvPr/>
        </p:nvPicPr>
        <p:blipFill rotWithShape="1">
          <a:blip r:embed="rId5">
            <a:extLst>
              <a:ext uri="{28A0092B-C50C-407E-A947-70E740481C1C}">
                <a14:useLocalDpi xmlns:a14="http://schemas.microsoft.com/office/drawing/2010/main" val="0"/>
              </a:ext>
            </a:extLst>
          </a:blip>
          <a:srcRect l="16840" t="20706" r="1666"/>
          <a:stretch/>
        </p:blipFill>
        <p:spPr>
          <a:xfrm>
            <a:off x="-76200" y="5545878"/>
            <a:ext cx="7244063" cy="4703022"/>
          </a:xfrm>
          <a:prstGeom prst="rect">
            <a:avLst/>
          </a:prstGeom>
        </p:spPr>
      </p:pic>
    </p:spTree>
    <p:extLst>
      <p:ext uri="{BB962C8B-B14F-4D97-AF65-F5344CB8AC3E}">
        <p14:creationId xmlns:p14="http://schemas.microsoft.com/office/powerpoint/2010/main" val="102860291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Rona Hadley Cole</a:t>
            </a:r>
          </a:p>
        </p:txBody>
      </p:sp>
      <p:pic>
        <p:nvPicPr>
          <p:cNvPr id="5" name="Picture 4" descr="A person wearing glasses and smiling&#10;&#10;Description automatically generated">
            <a:extLst>
              <a:ext uri="{FF2B5EF4-FFF2-40B4-BE49-F238E27FC236}">
                <a16:creationId xmlns:a16="http://schemas.microsoft.com/office/drawing/2014/main" id="{5A0BB8A7-AECB-84AF-F1D8-0945F9715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485900"/>
            <a:ext cx="5334000" cy="7813183"/>
          </a:xfrm>
          <a:prstGeom prst="rect">
            <a:avLst/>
          </a:prstGeom>
        </p:spPr>
      </p:pic>
      <p:pic>
        <p:nvPicPr>
          <p:cNvPr id="7" name="Picture 6">
            <a:extLst>
              <a:ext uri="{FF2B5EF4-FFF2-40B4-BE49-F238E27FC236}">
                <a16:creationId xmlns:a16="http://schemas.microsoft.com/office/drawing/2014/main" id="{05FC94D4-B113-B902-188D-4038ECB7B0F2}"/>
              </a:ext>
            </a:extLst>
          </p:cNvPr>
          <p:cNvPicPr>
            <a:picLocks noChangeAspect="1"/>
          </p:cNvPicPr>
          <p:nvPr/>
        </p:nvPicPr>
        <p:blipFill>
          <a:blip r:embed="rId4"/>
          <a:stretch>
            <a:fillRect/>
          </a:stretch>
        </p:blipFill>
        <p:spPr>
          <a:xfrm>
            <a:off x="8991600" y="1485900"/>
            <a:ext cx="5992496" cy="7813183"/>
          </a:xfrm>
          <a:prstGeom prst="rect">
            <a:avLst/>
          </a:prstGeom>
        </p:spPr>
      </p:pic>
    </p:spTree>
    <p:extLst>
      <p:ext uri="{BB962C8B-B14F-4D97-AF65-F5344CB8AC3E}">
        <p14:creationId xmlns:p14="http://schemas.microsoft.com/office/powerpoint/2010/main" val="3016177989"/>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7907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000" dirty="0">
                <a:latin typeface="+mn-lt"/>
                <a:cs typeface="Calibri" charset="0"/>
              </a:rPr>
              <a:t>Lives in Lac La Ronge.</a:t>
            </a:r>
          </a:p>
          <a:p>
            <a:pPr>
              <a:buFont typeface="Arial" panose="020B0604020202020204" pitchFamily="34" charset="0"/>
              <a:buChar char="•"/>
            </a:pPr>
            <a:r>
              <a:rPr lang="en-US" altLang="en-US" sz="4000" dirty="0">
                <a:latin typeface="+mn-lt"/>
                <a:cs typeface="Calibri" charset="0"/>
              </a:rPr>
              <a:t>Works in La Ronge Public Health, as a Public Health Nurse and Lactation Consultant.  </a:t>
            </a:r>
          </a:p>
          <a:p>
            <a:pPr>
              <a:buFont typeface="Arial" panose="020B0604020202020204" pitchFamily="34" charset="0"/>
              <a:buChar char="•"/>
            </a:pPr>
            <a:r>
              <a:rPr lang="en-US" altLang="en-US" sz="4000" dirty="0">
                <a:latin typeface="+mn-lt"/>
                <a:cs typeface="Calibri" charset="0"/>
              </a:rPr>
              <a:t>Have great opportunities to travel to more remote communities.</a:t>
            </a:r>
          </a:p>
          <a:p>
            <a:pPr>
              <a:buFont typeface="Arial" panose="020B0604020202020204" pitchFamily="34" charset="0"/>
              <a:buChar char="•"/>
            </a:pPr>
            <a:r>
              <a:rPr lang="en-US" altLang="en-US" sz="4000" dirty="0">
                <a:latin typeface="+mn-lt"/>
                <a:cs typeface="Calibri" charset="0"/>
              </a:rPr>
              <a:t>Enjoys meeting families and appreciates differences accessing healthcare.  </a:t>
            </a:r>
          </a:p>
          <a:p>
            <a:pPr>
              <a:buFont typeface="Arial" panose="020B0604020202020204" pitchFamily="34" charset="0"/>
              <a:buChar char="•"/>
            </a:pPr>
            <a:r>
              <a:rPr lang="en-US" altLang="en-US" sz="4000" dirty="0">
                <a:latin typeface="+mn-lt"/>
                <a:cs typeface="Calibri" charset="0"/>
              </a:rPr>
              <a:t>Enjoys cruises, Disney, and taking in some sporting events. </a:t>
            </a:r>
          </a:p>
          <a:p>
            <a:pPr>
              <a:buFont typeface="Arial" panose="020B0604020202020204" pitchFamily="34" charset="0"/>
              <a:buChar char="•"/>
            </a:pPr>
            <a:r>
              <a:rPr lang="en-US" altLang="en-US" sz="4000" dirty="0">
                <a:latin typeface="+mn-lt"/>
                <a:cs typeface="Calibri" charset="0"/>
              </a:rPr>
              <a:t>Will be working to travel the next few years.   </a:t>
            </a:r>
          </a:p>
          <a:p>
            <a:pPr>
              <a:buFont typeface="Arial" panose="020B0604020202020204" pitchFamily="34" charset="0"/>
              <a:buChar char="•"/>
            </a:pPr>
            <a:r>
              <a:rPr lang="en-US" altLang="en-US" sz="4000" dirty="0">
                <a:latin typeface="+mn-lt"/>
                <a:cs typeface="Calibri" charset="0"/>
              </a:rPr>
              <a:t>Enjoys my quiet cabin in </a:t>
            </a:r>
            <a:r>
              <a:rPr lang="en-US" altLang="en-US" sz="4000" dirty="0" err="1">
                <a:latin typeface="+mn-lt"/>
                <a:cs typeface="Calibri" charset="0"/>
              </a:rPr>
              <a:t>Napatak</a:t>
            </a:r>
            <a:r>
              <a:rPr lang="en-US" altLang="en-US" sz="4000" dirty="0">
                <a:latin typeface="+mn-lt"/>
                <a:cs typeface="Calibri" charset="0"/>
              </a:rPr>
              <a:t>, south of La Ronge.  </a:t>
            </a:r>
          </a:p>
          <a:p>
            <a:pPr>
              <a:buFont typeface="Arial" panose="020B0604020202020204" pitchFamily="34" charset="0"/>
              <a:buChar char="•"/>
            </a:pPr>
            <a:r>
              <a:rPr lang="en-US" altLang="en-US" sz="4000" dirty="0" err="1">
                <a:latin typeface="+mn-lt"/>
                <a:cs typeface="Calibri" charset="0"/>
              </a:rPr>
              <a:t>Kenickie</a:t>
            </a:r>
            <a:r>
              <a:rPr lang="en-US" altLang="en-US" sz="4000" dirty="0">
                <a:latin typeface="+mn-lt"/>
                <a:cs typeface="Calibri" charset="0"/>
              </a:rPr>
              <a:t>, small 17-year-old pup and new Joey, a Husky cross. </a:t>
            </a:r>
          </a:p>
          <a:p>
            <a:pPr>
              <a:buFont typeface="Arial" panose="020B0604020202020204" pitchFamily="34" charset="0"/>
              <a:buChar char="•"/>
            </a:pPr>
            <a:r>
              <a:rPr lang="en-US" altLang="en-US" sz="4000" dirty="0" err="1">
                <a:latin typeface="+mn-lt"/>
                <a:cs typeface="Calibri" charset="0"/>
              </a:rPr>
              <a:t>Favourite</a:t>
            </a:r>
            <a:r>
              <a:rPr lang="en-US" altLang="en-US" sz="4000" dirty="0">
                <a:latin typeface="+mn-lt"/>
                <a:cs typeface="Calibri" charset="0"/>
              </a:rPr>
              <a:t> USask memory: All the times visiting between classes and clinical made a stressful time of life so much better! </a:t>
            </a: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Rona Hadley Cole</a:t>
            </a:r>
          </a:p>
        </p:txBody>
      </p:sp>
    </p:spTree>
    <p:extLst>
      <p:ext uri="{BB962C8B-B14F-4D97-AF65-F5344CB8AC3E}">
        <p14:creationId xmlns:p14="http://schemas.microsoft.com/office/powerpoint/2010/main" val="3088356305"/>
      </p:ext>
    </p:extLst>
  </p:cSld>
  <p:clrMapOvr>
    <a:masterClrMapping/>
  </p:clrMapOvr>
  <mc:AlternateContent xmlns:mc="http://schemas.openxmlformats.org/markup-compatibility/2006" xmlns:p14="http://schemas.microsoft.com/office/powerpoint/2010/main">
    <mc:Choice Requires="p14">
      <p:transition spd="slow" p14:dur="3400" advClick="0" advTm="25000">
        <p14:reveal dir="r"/>
      </p:transition>
    </mc:Choice>
    <mc:Fallback xmlns="">
      <p:transition spd="slow" advClick="0" advTm="2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Leegay Jagoe</a:t>
            </a:r>
          </a:p>
        </p:txBody>
      </p:sp>
      <p:pic>
        <p:nvPicPr>
          <p:cNvPr id="4" name="Picture 3" descr="A person wearing a graduation gown&#10;&#10;Description automatically generated">
            <a:extLst>
              <a:ext uri="{FF2B5EF4-FFF2-40B4-BE49-F238E27FC236}">
                <a16:creationId xmlns:a16="http://schemas.microsoft.com/office/drawing/2014/main" id="{417B4F8B-5807-96FA-2ADD-FD6FA2991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409700"/>
            <a:ext cx="5379166" cy="7924800"/>
          </a:xfrm>
          <a:prstGeom prst="rect">
            <a:avLst/>
          </a:prstGeom>
        </p:spPr>
      </p:pic>
      <p:pic>
        <p:nvPicPr>
          <p:cNvPr id="6" name="Picture 5">
            <a:extLst>
              <a:ext uri="{FF2B5EF4-FFF2-40B4-BE49-F238E27FC236}">
                <a16:creationId xmlns:a16="http://schemas.microsoft.com/office/drawing/2014/main" id="{64E2CBEA-CE4E-6EB8-E282-3A265D6EC39F}"/>
              </a:ext>
            </a:extLst>
          </p:cNvPr>
          <p:cNvPicPr>
            <a:picLocks noChangeAspect="1"/>
          </p:cNvPicPr>
          <p:nvPr/>
        </p:nvPicPr>
        <p:blipFill>
          <a:blip r:embed="rId4"/>
          <a:stretch>
            <a:fillRect/>
          </a:stretch>
        </p:blipFill>
        <p:spPr>
          <a:xfrm>
            <a:off x="9220200" y="1409700"/>
            <a:ext cx="6080235" cy="7924800"/>
          </a:xfrm>
          <a:prstGeom prst="rect">
            <a:avLst/>
          </a:prstGeom>
        </p:spPr>
      </p:pic>
    </p:spTree>
    <p:extLst>
      <p:ext uri="{BB962C8B-B14F-4D97-AF65-F5344CB8AC3E}">
        <p14:creationId xmlns:p14="http://schemas.microsoft.com/office/powerpoint/2010/main" val="4272978113"/>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7907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000" dirty="0">
                <a:latin typeface="+mn-lt"/>
                <a:cs typeface="Calibri" charset="0"/>
              </a:rPr>
              <a:t>Lives in Saskatoon, SK.</a:t>
            </a:r>
          </a:p>
          <a:p>
            <a:pPr>
              <a:buFont typeface="Arial" panose="020B0604020202020204" pitchFamily="34" charset="0"/>
              <a:buChar char="•"/>
            </a:pPr>
            <a:r>
              <a:rPr lang="en-US" altLang="en-US" sz="4000" dirty="0">
                <a:latin typeface="+mn-lt"/>
                <a:cs typeface="Calibri" charset="0"/>
              </a:rPr>
              <a:t>Works as an Outreach Coordinator for Indigenous Services Canada, with a harm reduction and STBBI focus. </a:t>
            </a:r>
          </a:p>
          <a:p>
            <a:pPr>
              <a:buFont typeface="Arial" panose="020B0604020202020204" pitchFamily="34" charset="0"/>
              <a:buChar char="•"/>
            </a:pPr>
            <a:r>
              <a:rPr lang="en-US" altLang="en-US" sz="4000" dirty="0">
                <a:latin typeface="+mn-lt"/>
                <a:cs typeface="Calibri" charset="0"/>
              </a:rPr>
              <a:t>My career will take a shift, as taking my PhD in Nursing.</a:t>
            </a:r>
          </a:p>
          <a:p>
            <a:pPr>
              <a:buFont typeface="Arial" panose="020B0604020202020204" pitchFamily="34" charset="0"/>
              <a:buChar char="•"/>
            </a:pPr>
            <a:r>
              <a:rPr lang="en-US" altLang="en-US" sz="4000" dirty="0">
                <a:latin typeface="+mn-lt"/>
                <a:cs typeface="Calibri" charset="0"/>
              </a:rPr>
              <a:t>Plan to focus on research and teaching. </a:t>
            </a:r>
          </a:p>
          <a:p>
            <a:pPr>
              <a:buFont typeface="Arial" panose="020B0604020202020204" pitchFamily="34" charset="0"/>
              <a:buChar char="•"/>
            </a:pPr>
            <a:r>
              <a:rPr lang="en-US" altLang="en-US" sz="4000" dirty="0">
                <a:latin typeface="+mn-lt"/>
                <a:cs typeface="Calibri" charset="0"/>
              </a:rPr>
              <a:t>Our family of five:</a:t>
            </a:r>
          </a:p>
          <a:p>
            <a:pPr>
              <a:buFont typeface="Arial" panose="020B0604020202020204" pitchFamily="34" charset="0"/>
              <a:buChar char="•"/>
            </a:pPr>
            <a:r>
              <a:rPr lang="en-US" altLang="en-US" sz="4000" dirty="0">
                <a:latin typeface="+mn-lt"/>
                <a:cs typeface="Calibri" charset="0"/>
              </a:rPr>
              <a:t>Mia, 12-year-old daughter</a:t>
            </a:r>
          </a:p>
          <a:p>
            <a:pPr>
              <a:buFont typeface="Arial" panose="020B0604020202020204" pitchFamily="34" charset="0"/>
              <a:buChar char="•"/>
            </a:pPr>
            <a:r>
              <a:rPr lang="en-US" altLang="en-US" sz="4000" dirty="0">
                <a:latin typeface="+mn-lt"/>
                <a:cs typeface="Calibri" charset="0"/>
              </a:rPr>
              <a:t>Our children: Mickey the cat &amp; Daisy and </a:t>
            </a:r>
            <a:r>
              <a:rPr lang="en-US" altLang="en-US" sz="4000" dirty="0" err="1">
                <a:latin typeface="+mn-lt"/>
                <a:cs typeface="Calibri" charset="0"/>
              </a:rPr>
              <a:t>Twizzler</a:t>
            </a:r>
            <a:r>
              <a:rPr lang="en-US" altLang="en-US" sz="4000" dirty="0">
                <a:latin typeface="+mn-lt"/>
                <a:cs typeface="Calibri" charset="0"/>
              </a:rPr>
              <a:t> the dogs. </a:t>
            </a:r>
          </a:p>
          <a:p>
            <a:pPr>
              <a:buFont typeface="Arial" panose="020B0604020202020204" pitchFamily="34" charset="0"/>
              <a:buChar char="•"/>
            </a:pPr>
            <a:r>
              <a:rPr lang="en-US" altLang="en-US" sz="4000" dirty="0">
                <a:latin typeface="+mn-lt"/>
                <a:cs typeface="Calibri" charset="0"/>
              </a:rPr>
              <a:t>We have plans to move out to the country next year.  </a:t>
            </a:r>
          </a:p>
          <a:p>
            <a:pPr>
              <a:buFont typeface="Arial" panose="020B0604020202020204" pitchFamily="34" charset="0"/>
              <a:buChar char="•"/>
            </a:pPr>
            <a:r>
              <a:rPr lang="en-US" altLang="en-US" sz="4000" dirty="0" err="1">
                <a:latin typeface="+mn-lt"/>
                <a:cs typeface="Calibri" charset="0"/>
              </a:rPr>
              <a:t>Favourite</a:t>
            </a:r>
            <a:r>
              <a:rPr lang="en-US" altLang="en-US" sz="4000" dirty="0">
                <a:latin typeface="+mn-lt"/>
                <a:cs typeface="Calibri" charset="0"/>
              </a:rPr>
              <a:t> USask memory: Learning and laughing with you good people. </a:t>
            </a: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Leegay Jagoe</a:t>
            </a:r>
          </a:p>
        </p:txBody>
      </p:sp>
    </p:spTree>
    <p:extLst>
      <p:ext uri="{BB962C8B-B14F-4D97-AF65-F5344CB8AC3E}">
        <p14:creationId xmlns:p14="http://schemas.microsoft.com/office/powerpoint/2010/main" val="3089171212"/>
      </p:ext>
    </p:extLst>
  </p:cSld>
  <p:clrMapOvr>
    <a:masterClrMapping/>
  </p:clrMapOvr>
  <mc:AlternateContent xmlns:mc="http://schemas.openxmlformats.org/markup-compatibility/2006" xmlns:p14="http://schemas.microsoft.com/office/powerpoint/2010/main">
    <mc:Choice Requires="p14">
      <p:transition spd="slow" p14:dur="3400" advClick="0" advTm="25000">
        <p14:reveal dir="r"/>
      </p:transition>
    </mc:Choice>
    <mc:Fallback xmlns="">
      <p:transition spd="slow" advClick="0" advTm="2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Eva Lehnert-Thiel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Boehmler</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a:t>
            </a:r>
          </a:p>
        </p:txBody>
      </p:sp>
      <p:pic>
        <p:nvPicPr>
          <p:cNvPr id="5" name="Picture 4" descr="A close-up of a person&#10;&#10;Description automatically generated">
            <a:extLst>
              <a:ext uri="{FF2B5EF4-FFF2-40B4-BE49-F238E27FC236}">
                <a16:creationId xmlns:a16="http://schemas.microsoft.com/office/drawing/2014/main" id="{30BFFAE3-F161-9621-8F71-5686BE352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409700"/>
            <a:ext cx="5486400" cy="8129146"/>
          </a:xfrm>
          <a:prstGeom prst="rect">
            <a:avLst/>
          </a:prstGeom>
        </p:spPr>
      </p:pic>
      <p:pic>
        <p:nvPicPr>
          <p:cNvPr id="7" name="Picture 6">
            <a:extLst>
              <a:ext uri="{FF2B5EF4-FFF2-40B4-BE49-F238E27FC236}">
                <a16:creationId xmlns:a16="http://schemas.microsoft.com/office/drawing/2014/main" id="{8B256329-0035-4764-FC44-D653F5958C69}"/>
              </a:ext>
            </a:extLst>
          </p:cNvPr>
          <p:cNvPicPr>
            <a:picLocks noChangeAspect="1"/>
          </p:cNvPicPr>
          <p:nvPr/>
        </p:nvPicPr>
        <p:blipFill rotWithShape="1">
          <a:blip r:embed="rId4"/>
          <a:srcRect t="5766" r="1724"/>
          <a:stretch/>
        </p:blipFill>
        <p:spPr>
          <a:xfrm>
            <a:off x="9601199" y="1409700"/>
            <a:ext cx="4602239" cy="8129146"/>
          </a:xfrm>
          <a:prstGeom prst="rect">
            <a:avLst/>
          </a:prstGeom>
        </p:spPr>
      </p:pic>
    </p:spTree>
    <p:extLst>
      <p:ext uri="{BB962C8B-B14F-4D97-AF65-F5344CB8AC3E}">
        <p14:creationId xmlns:p14="http://schemas.microsoft.com/office/powerpoint/2010/main" val="3504140430"/>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ollage of photos of students&#10;&#10;Description automatically generated">
            <a:extLst>
              <a:ext uri="{FF2B5EF4-FFF2-40B4-BE49-F238E27FC236}">
                <a16:creationId xmlns:a16="http://schemas.microsoft.com/office/drawing/2014/main" id="{06576D94-577C-A5DB-771B-9D08FE654F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88" t="8518" r="13025" b="16667"/>
          <a:stretch/>
        </p:blipFill>
        <p:spPr>
          <a:xfrm>
            <a:off x="2895600" y="-25598"/>
            <a:ext cx="13069432" cy="10312598"/>
          </a:xfrm>
          <a:prstGeom prst="rect">
            <a:avLst/>
          </a:prstGeom>
        </p:spPr>
      </p:pic>
    </p:spTree>
    <p:extLst>
      <p:ext uri="{BB962C8B-B14F-4D97-AF65-F5344CB8AC3E}">
        <p14:creationId xmlns:p14="http://schemas.microsoft.com/office/powerpoint/2010/main" val="283021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5000">
        <p15:prstTrans prst="curtains"/>
      </p:transition>
    </mc:Choice>
    <mc:Fallback xmlns="">
      <p:transition spd="slow" advClick="0" advTm="1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7907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000" dirty="0">
                <a:latin typeface="+mn-lt"/>
                <a:cs typeface="Calibri" charset="0"/>
              </a:rPr>
              <a:t>Lives in Saskatoon, SK.</a:t>
            </a:r>
          </a:p>
          <a:p>
            <a:pPr>
              <a:buFont typeface="Arial" panose="020B0604020202020204" pitchFamily="34" charset="0"/>
              <a:buChar char="•"/>
            </a:pPr>
            <a:r>
              <a:rPr lang="en-US" altLang="en-US" sz="4000" dirty="0">
                <a:latin typeface="+mn-lt"/>
                <a:cs typeface="Calibri" charset="0"/>
              </a:rPr>
              <a:t>Works on the medical day care unit at RUH. </a:t>
            </a:r>
          </a:p>
          <a:p>
            <a:pPr>
              <a:buFont typeface="Arial" panose="020B0604020202020204" pitchFamily="34" charset="0"/>
              <a:buChar char="•"/>
            </a:pPr>
            <a:r>
              <a:rPr lang="en-US" altLang="en-US" sz="4000" dirty="0">
                <a:latin typeface="+mn-lt"/>
                <a:cs typeface="Calibri" charset="0"/>
              </a:rPr>
              <a:t>Developed a new esophageal motility program, in the last year.</a:t>
            </a:r>
          </a:p>
          <a:p>
            <a:pPr>
              <a:buFont typeface="Arial" panose="020B0604020202020204" pitchFamily="34" charset="0"/>
              <a:buChar char="•"/>
            </a:pPr>
            <a:r>
              <a:rPr lang="en-US" altLang="en-US" sz="4000" dirty="0">
                <a:latin typeface="+mn-lt"/>
                <a:cs typeface="Calibri" charset="0"/>
              </a:rPr>
              <a:t>Revised all our clinical Investigation protocols and standards alongside our endocrinologists.  </a:t>
            </a:r>
          </a:p>
          <a:p>
            <a:pPr>
              <a:buFont typeface="Arial" panose="020B0604020202020204" pitchFamily="34" charset="0"/>
              <a:buChar char="•"/>
            </a:pPr>
            <a:r>
              <a:rPr lang="en-US" altLang="en-US" sz="4000" dirty="0">
                <a:latin typeface="+mn-lt"/>
                <a:cs typeface="Calibri" charset="0"/>
              </a:rPr>
              <a:t>2024 had my right hip replaced, due to past injuries.  </a:t>
            </a:r>
          </a:p>
          <a:p>
            <a:pPr>
              <a:buFont typeface="Arial" panose="020B0604020202020204" pitchFamily="34" charset="0"/>
              <a:buChar char="•"/>
            </a:pPr>
            <a:r>
              <a:rPr lang="en-US" altLang="en-US" sz="4000" dirty="0">
                <a:latin typeface="+mn-lt"/>
                <a:cs typeface="Calibri" charset="0"/>
              </a:rPr>
              <a:t>Maya moved out in February and </a:t>
            </a:r>
            <a:r>
              <a:rPr lang="en-US" altLang="en-US" sz="4000" dirty="0" err="1">
                <a:latin typeface="+mn-lt"/>
                <a:cs typeface="Calibri" charset="0"/>
              </a:rPr>
              <a:t>convocating</a:t>
            </a:r>
            <a:r>
              <a:rPr lang="en-US" altLang="en-US" sz="4000" dirty="0">
                <a:latin typeface="+mn-lt"/>
                <a:cs typeface="Calibri" charset="0"/>
              </a:rPr>
              <a:t> from Pharmacy in June.</a:t>
            </a:r>
          </a:p>
          <a:p>
            <a:pPr>
              <a:buFont typeface="Arial" panose="020B0604020202020204" pitchFamily="34" charset="0"/>
              <a:buChar char="•"/>
            </a:pPr>
            <a:r>
              <a:rPr lang="en-US" altLang="en-US" sz="4000" dirty="0">
                <a:latin typeface="+mn-lt"/>
                <a:cs typeface="Calibri" charset="0"/>
              </a:rPr>
              <a:t>She will be getting married in September. </a:t>
            </a:r>
          </a:p>
          <a:p>
            <a:pPr>
              <a:buFont typeface="Arial" panose="020B0604020202020204" pitchFamily="34" charset="0"/>
              <a:buChar char="•"/>
            </a:pPr>
            <a:r>
              <a:rPr lang="en-US" altLang="en-US" sz="4000" dirty="0">
                <a:latin typeface="+mn-lt"/>
                <a:cs typeface="Calibri" charset="0"/>
              </a:rPr>
              <a:t>Wedding planning is fun and much easier the second time around!  </a:t>
            </a:r>
          </a:p>
          <a:p>
            <a:pPr>
              <a:buFont typeface="Arial" panose="020B0604020202020204" pitchFamily="34" charset="0"/>
              <a:buChar char="•"/>
            </a:pPr>
            <a:r>
              <a:rPr lang="en-US" altLang="en-US" sz="4000" dirty="0">
                <a:latin typeface="+mn-lt"/>
                <a:cs typeface="Calibri" charset="0"/>
              </a:rPr>
              <a:t>Claudia is expecting at the end of November, becoming a grandmother for the first time. </a:t>
            </a: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Eva Lehnert-Thiel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Boehmler</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a:t>
            </a:r>
          </a:p>
        </p:txBody>
      </p:sp>
    </p:spTree>
    <p:extLst>
      <p:ext uri="{BB962C8B-B14F-4D97-AF65-F5344CB8AC3E}">
        <p14:creationId xmlns:p14="http://schemas.microsoft.com/office/powerpoint/2010/main" val="3536137706"/>
      </p:ext>
    </p:extLst>
  </p:cSld>
  <p:clrMapOvr>
    <a:masterClrMapping/>
  </p:clrMapOvr>
  <mc:AlternateContent xmlns:mc="http://schemas.openxmlformats.org/markup-compatibility/2006" xmlns:p14="http://schemas.microsoft.com/office/powerpoint/2010/main">
    <mc:Choice Requires="p14">
      <p:transition spd="slow" p14:dur="3400" advClick="0" advTm="25000">
        <p14:reveal dir="r"/>
      </p:transition>
    </mc:Choice>
    <mc:Fallback xmlns="">
      <p:transition spd="slow" advClick="0" advTm="2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standing at a podium&#10;&#10;Description automatically generated">
            <a:extLst>
              <a:ext uri="{FF2B5EF4-FFF2-40B4-BE49-F238E27FC236}">
                <a16:creationId xmlns:a16="http://schemas.microsoft.com/office/drawing/2014/main" id="{B68FE31B-C1D2-6EA4-5315-155D498131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717"/>
          <a:stretch/>
        </p:blipFill>
        <p:spPr>
          <a:xfrm>
            <a:off x="1141273" y="0"/>
            <a:ext cx="8078927" cy="4991100"/>
          </a:xfrm>
          <a:prstGeom prst="rect">
            <a:avLst/>
          </a:prstGeom>
        </p:spPr>
      </p:pic>
      <p:pic>
        <p:nvPicPr>
          <p:cNvPr id="5" name="Picture 4" descr="A group of women posing for a photo&#10;&#10;Description automatically generated">
            <a:extLst>
              <a:ext uri="{FF2B5EF4-FFF2-40B4-BE49-F238E27FC236}">
                <a16:creationId xmlns:a16="http://schemas.microsoft.com/office/drawing/2014/main" id="{23C0BAF6-74C4-3DE5-7134-254440007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76374"/>
            <a:ext cx="7634607" cy="5177441"/>
          </a:xfrm>
          <a:prstGeom prst="rect">
            <a:avLst/>
          </a:prstGeom>
        </p:spPr>
      </p:pic>
      <p:pic>
        <p:nvPicPr>
          <p:cNvPr id="8" name="Picture 7" descr="A group of women posing for a photo&#10;&#10;Description automatically generated">
            <a:extLst>
              <a:ext uri="{FF2B5EF4-FFF2-40B4-BE49-F238E27FC236}">
                <a16:creationId xmlns:a16="http://schemas.microsoft.com/office/drawing/2014/main" id="{27C6721F-272A-C49D-AEC9-69ECAB61B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4976640"/>
            <a:ext cx="7848600" cy="5281301"/>
          </a:xfrm>
          <a:prstGeom prst="rect">
            <a:avLst/>
          </a:prstGeom>
        </p:spPr>
      </p:pic>
      <p:pic>
        <p:nvPicPr>
          <p:cNvPr id="12" name="Picture 11" descr="A group of women posing for a photo&#10;&#10;Description automatically generated">
            <a:extLst>
              <a:ext uri="{FF2B5EF4-FFF2-40B4-BE49-F238E27FC236}">
                <a16:creationId xmlns:a16="http://schemas.microsoft.com/office/drawing/2014/main" id="{0472AF5D-609E-B380-88CC-D6249BC30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2031" y="5000252"/>
            <a:ext cx="7524369" cy="5177440"/>
          </a:xfrm>
          <a:prstGeom prst="rect">
            <a:avLst/>
          </a:prstGeom>
        </p:spPr>
      </p:pic>
    </p:spTree>
    <p:extLst>
      <p:ext uri="{BB962C8B-B14F-4D97-AF65-F5344CB8AC3E}">
        <p14:creationId xmlns:p14="http://schemas.microsoft.com/office/powerpoint/2010/main" val="300176087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Anna-Lisa Morrison (Jansson)</a:t>
            </a:r>
          </a:p>
        </p:txBody>
      </p:sp>
      <p:pic>
        <p:nvPicPr>
          <p:cNvPr id="4" name="Picture 3" descr="A person with long curly hair wearing a red vest and black tie&#10;&#10;Description automatically generated">
            <a:extLst>
              <a:ext uri="{FF2B5EF4-FFF2-40B4-BE49-F238E27FC236}">
                <a16:creationId xmlns:a16="http://schemas.microsoft.com/office/drawing/2014/main" id="{D9B47D53-CD42-9F63-6906-A253DF337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467838"/>
            <a:ext cx="5229544" cy="7866662"/>
          </a:xfrm>
          <a:prstGeom prst="rect">
            <a:avLst/>
          </a:prstGeom>
        </p:spPr>
      </p:pic>
      <p:pic>
        <p:nvPicPr>
          <p:cNvPr id="6" name="Picture 5">
            <a:extLst>
              <a:ext uri="{FF2B5EF4-FFF2-40B4-BE49-F238E27FC236}">
                <a16:creationId xmlns:a16="http://schemas.microsoft.com/office/drawing/2014/main" id="{B14C3F79-CE42-6E63-B87E-3936E4F32C3D}"/>
              </a:ext>
            </a:extLst>
          </p:cNvPr>
          <p:cNvPicPr>
            <a:picLocks noChangeAspect="1"/>
          </p:cNvPicPr>
          <p:nvPr/>
        </p:nvPicPr>
        <p:blipFill>
          <a:blip r:embed="rId4"/>
          <a:stretch>
            <a:fillRect/>
          </a:stretch>
        </p:blipFill>
        <p:spPr>
          <a:xfrm>
            <a:off x="8839200" y="1515402"/>
            <a:ext cx="5715000" cy="7819098"/>
          </a:xfrm>
          <a:prstGeom prst="rect">
            <a:avLst/>
          </a:prstGeom>
        </p:spPr>
      </p:pic>
    </p:spTree>
    <p:extLst>
      <p:ext uri="{BB962C8B-B14F-4D97-AF65-F5344CB8AC3E}">
        <p14:creationId xmlns:p14="http://schemas.microsoft.com/office/powerpoint/2010/main" val="4171475654"/>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5621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dirty="0">
                <a:latin typeface="+mn-lt"/>
                <a:cs typeface="Calibri" charset="0"/>
              </a:rPr>
              <a:t>Lives in Maple Ridge, BC.</a:t>
            </a:r>
          </a:p>
          <a:p>
            <a:pPr>
              <a:buFont typeface="Arial" panose="020B0604020202020204" pitchFamily="34" charset="0"/>
              <a:buChar char="•"/>
            </a:pPr>
            <a:r>
              <a:rPr lang="en-US" altLang="en-US" dirty="0">
                <a:latin typeface="+mn-lt"/>
                <a:cs typeface="Calibri" charset="0"/>
              </a:rPr>
              <a:t>1994 Regina - Medical Adult and Pediatric ICU/CCU/PCCU (12 years)</a:t>
            </a:r>
          </a:p>
          <a:p>
            <a:pPr>
              <a:buFont typeface="Arial" panose="020B0604020202020204" pitchFamily="34" charset="0"/>
              <a:buChar char="•"/>
            </a:pPr>
            <a:r>
              <a:rPr lang="en-US" altLang="en-US" dirty="0">
                <a:latin typeface="+mn-lt"/>
                <a:cs typeface="Calibri" charset="0"/>
              </a:rPr>
              <a:t>2007 Moved to Cranbrook BC.</a:t>
            </a:r>
          </a:p>
          <a:p>
            <a:pPr>
              <a:buFont typeface="Arial" panose="020B0604020202020204" pitchFamily="34" charset="0"/>
              <a:buChar char="•"/>
            </a:pPr>
            <a:r>
              <a:rPr lang="en-US" altLang="en-US" dirty="0">
                <a:latin typeface="+mn-lt"/>
                <a:cs typeface="Calibri" charset="0"/>
              </a:rPr>
              <a:t>Medical &amp; Pediatric ward (casual) at the East Kootenay Facility. </a:t>
            </a:r>
          </a:p>
          <a:p>
            <a:pPr>
              <a:buFont typeface="Arial" panose="020B0604020202020204" pitchFamily="34" charset="0"/>
              <a:buChar char="•"/>
            </a:pPr>
            <a:r>
              <a:rPr lang="en-US" altLang="en-US" dirty="0">
                <a:latin typeface="+mn-lt"/>
                <a:cs typeface="Calibri" charset="0"/>
              </a:rPr>
              <a:t>2010 - LPN Instructor: College of the Rockies in </a:t>
            </a:r>
            <a:r>
              <a:rPr lang="en-US" altLang="en-US" dirty="0" err="1">
                <a:latin typeface="+mn-lt"/>
                <a:cs typeface="Calibri" charset="0"/>
              </a:rPr>
              <a:t>Fernie</a:t>
            </a:r>
            <a:r>
              <a:rPr lang="en-US" altLang="en-US" dirty="0">
                <a:latin typeface="+mn-lt"/>
                <a:cs typeface="Calibri" charset="0"/>
              </a:rPr>
              <a:t> and Cranbrook. </a:t>
            </a:r>
          </a:p>
          <a:p>
            <a:pPr>
              <a:buFont typeface="Arial" panose="020B0604020202020204" pitchFamily="34" charset="0"/>
              <a:buChar char="•"/>
            </a:pPr>
            <a:r>
              <a:rPr lang="en-US" altLang="en-US" dirty="0">
                <a:latin typeface="+mn-lt"/>
                <a:cs typeface="Calibri" charset="0"/>
              </a:rPr>
              <a:t>2013 Moved to Vancouver.</a:t>
            </a:r>
          </a:p>
          <a:p>
            <a:pPr>
              <a:buFont typeface="Arial" panose="020B0604020202020204" pitchFamily="34" charset="0"/>
              <a:buChar char="•"/>
            </a:pPr>
            <a:r>
              <a:rPr lang="en-US" altLang="en-US" dirty="0">
                <a:latin typeface="+mn-lt"/>
                <a:cs typeface="Calibri" charset="0"/>
              </a:rPr>
              <a:t>Worked for </a:t>
            </a:r>
            <a:r>
              <a:rPr lang="en-US" altLang="en-US" dirty="0" err="1">
                <a:latin typeface="+mn-lt"/>
                <a:cs typeface="Calibri" charset="0"/>
              </a:rPr>
              <a:t>NavCanada</a:t>
            </a:r>
            <a:r>
              <a:rPr lang="en-US" altLang="en-US" dirty="0">
                <a:latin typeface="+mn-lt"/>
                <a:cs typeface="Calibri" charset="0"/>
              </a:rPr>
              <a:t> in pilot training school, then nursing instructor at CDI College.</a:t>
            </a:r>
          </a:p>
          <a:p>
            <a:pPr>
              <a:buFont typeface="Arial" panose="020B0604020202020204" pitchFamily="34" charset="0"/>
              <a:buChar char="•"/>
            </a:pPr>
            <a:r>
              <a:rPr lang="en-US" altLang="en-US" dirty="0">
                <a:latin typeface="+mn-lt"/>
                <a:cs typeface="Calibri" charset="0"/>
              </a:rPr>
              <a:t>Canada Life, Medical Coordinator (9 years).</a:t>
            </a:r>
          </a:p>
          <a:p>
            <a:pPr>
              <a:buFont typeface="Arial" panose="020B0604020202020204" pitchFamily="34" charset="0"/>
              <a:buChar char="•"/>
            </a:pPr>
            <a:r>
              <a:rPr lang="en-US" altLang="en-US" dirty="0">
                <a:latin typeface="+mn-lt"/>
                <a:cs typeface="Calibri" charset="0"/>
              </a:rPr>
              <a:t>Completed my Provincial Instructor Diploma 3 years ago. </a:t>
            </a:r>
          </a:p>
          <a:p>
            <a:pPr>
              <a:buFont typeface="Arial" panose="020B0604020202020204" pitchFamily="34" charset="0"/>
              <a:buChar char="•"/>
            </a:pPr>
            <a:r>
              <a:rPr lang="en-US" altLang="en-US" dirty="0">
                <a:latin typeface="+mn-lt"/>
                <a:cs typeface="Calibri" charset="0"/>
              </a:rPr>
              <a:t>Married to Elliot for almost 28 years. </a:t>
            </a:r>
          </a:p>
          <a:p>
            <a:pPr>
              <a:buFont typeface="Arial" panose="020B0604020202020204" pitchFamily="34" charset="0"/>
              <a:buChar char="•"/>
            </a:pPr>
            <a:r>
              <a:rPr lang="en-US" altLang="en-US" dirty="0">
                <a:latin typeface="+mn-lt"/>
                <a:cs typeface="Calibri" charset="0"/>
              </a:rPr>
              <a:t>4 children, Jenna (25), James (23), Garrett (20), Brynn (16).</a:t>
            </a:r>
          </a:p>
          <a:p>
            <a:pPr>
              <a:buFont typeface="Arial" panose="020B0604020202020204" pitchFamily="34" charset="0"/>
              <a:buChar char="•"/>
            </a:pPr>
            <a:r>
              <a:rPr lang="en-US" altLang="en-US" dirty="0">
                <a:latin typeface="+mn-lt"/>
                <a:cs typeface="Calibri" charset="0"/>
              </a:rPr>
              <a:t>Planning a trip down the east Coast in the US this fall.  </a:t>
            </a:r>
          </a:p>
          <a:p>
            <a:pPr>
              <a:buFont typeface="Arial" panose="020B0604020202020204" pitchFamily="34" charset="0"/>
              <a:buChar char="•"/>
            </a:pPr>
            <a:r>
              <a:rPr lang="en-US" altLang="en-US" dirty="0">
                <a:latin typeface="+mn-lt"/>
                <a:cs typeface="Calibri" charset="0"/>
              </a:rPr>
              <a:t>Favorite USask Memory: I have fond memories of many of our instructors and those crazy early clinical days. I recall doing lab testing and having to examine those cute volunteers while blushing!</a:t>
            </a: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Anna-Lisa Morrison (Jansson)</a:t>
            </a:r>
          </a:p>
        </p:txBody>
      </p:sp>
    </p:spTree>
    <p:extLst>
      <p:ext uri="{BB962C8B-B14F-4D97-AF65-F5344CB8AC3E}">
        <p14:creationId xmlns:p14="http://schemas.microsoft.com/office/powerpoint/2010/main" val="2711512623"/>
      </p:ext>
    </p:extLst>
  </p:cSld>
  <p:clrMapOvr>
    <a:masterClrMapping/>
  </p:clrMapOvr>
  <mc:AlternateContent xmlns:mc="http://schemas.openxmlformats.org/markup-compatibility/2006" xmlns:p14="http://schemas.microsoft.com/office/powerpoint/2010/main">
    <mc:Choice Requires="p14">
      <p:transition spd="slow" p14:dur="3400" advClick="0" advTm="35000">
        <p14:reveal dir="r"/>
      </p:transition>
    </mc:Choice>
    <mc:Fallback xmlns="">
      <p:transition spd="slow" advClick="0" advTm="3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Tanja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Puchala</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(Merrett)</a:t>
            </a:r>
          </a:p>
        </p:txBody>
      </p:sp>
      <p:pic>
        <p:nvPicPr>
          <p:cNvPr id="5" name="Picture 4" descr="A person in a graduation gown&#10;&#10;Description automatically generated">
            <a:extLst>
              <a:ext uri="{FF2B5EF4-FFF2-40B4-BE49-F238E27FC236}">
                <a16:creationId xmlns:a16="http://schemas.microsoft.com/office/drawing/2014/main" id="{01F766A5-F99C-6E7B-E7CB-2A220912B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889" y="1485900"/>
            <a:ext cx="5633111" cy="8258711"/>
          </a:xfrm>
          <a:prstGeom prst="rect">
            <a:avLst/>
          </a:prstGeom>
        </p:spPr>
      </p:pic>
      <p:pic>
        <p:nvPicPr>
          <p:cNvPr id="7" name="Picture 6">
            <a:extLst>
              <a:ext uri="{FF2B5EF4-FFF2-40B4-BE49-F238E27FC236}">
                <a16:creationId xmlns:a16="http://schemas.microsoft.com/office/drawing/2014/main" id="{3C172457-DAB7-2C66-EA97-1E5C9E17961D}"/>
              </a:ext>
            </a:extLst>
          </p:cNvPr>
          <p:cNvPicPr>
            <a:picLocks noChangeAspect="1"/>
          </p:cNvPicPr>
          <p:nvPr/>
        </p:nvPicPr>
        <p:blipFill>
          <a:blip r:embed="rId4"/>
          <a:stretch>
            <a:fillRect/>
          </a:stretch>
        </p:blipFill>
        <p:spPr>
          <a:xfrm>
            <a:off x="9753600" y="1462390"/>
            <a:ext cx="4038600" cy="8258711"/>
          </a:xfrm>
          <a:prstGeom prst="rect">
            <a:avLst/>
          </a:prstGeom>
        </p:spPr>
      </p:pic>
    </p:spTree>
    <p:extLst>
      <p:ext uri="{BB962C8B-B14F-4D97-AF65-F5344CB8AC3E}">
        <p14:creationId xmlns:p14="http://schemas.microsoft.com/office/powerpoint/2010/main" val="4203603850"/>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5621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dirty="0">
                <a:latin typeface="+mn-lt"/>
                <a:cs typeface="Calibri" charset="0"/>
              </a:rPr>
              <a:t>Lives in Ottawa, ON.</a:t>
            </a:r>
          </a:p>
          <a:p>
            <a:pPr>
              <a:buFont typeface="Arial" panose="020B0604020202020204" pitchFamily="34" charset="0"/>
              <a:buChar char="•"/>
            </a:pPr>
            <a:r>
              <a:rPr lang="en-US" altLang="en-US" dirty="0">
                <a:latin typeface="+mn-lt"/>
                <a:cs typeface="Calibri" charset="0"/>
              </a:rPr>
              <a:t>1994 worked as a Community Health Nurse with MSB, Health Canada. </a:t>
            </a:r>
          </a:p>
          <a:p>
            <a:pPr>
              <a:buFont typeface="Arial" panose="020B0604020202020204" pitchFamily="34" charset="0"/>
              <a:buChar char="•"/>
            </a:pPr>
            <a:r>
              <a:rPr lang="en-US" altLang="en-US" dirty="0">
                <a:latin typeface="+mn-lt"/>
                <a:cs typeface="Calibri" charset="0"/>
              </a:rPr>
              <a:t>For 6 months: worked as an IV therapist in Ottawa.  </a:t>
            </a:r>
          </a:p>
          <a:p>
            <a:pPr>
              <a:buFont typeface="Arial" panose="020B0604020202020204" pitchFamily="34" charset="0"/>
              <a:buChar char="•"/>
            </a:pPr>
            <a:r>
              <a:rPr lang="en-US" altLang="en-US" dirty="0">
                <a:latin typeface="+mn-lt"/>
                <a:cs typeface="Calibri" charset="0"/>
              </a:rPr>
              <a:t>Back to SK as a Band Nurse for </a:t>
            </a:r>
            <a:r>
              <a:rPr lang="en-US" altLang="en-US" dirty="0" err="1">
                <a:latin typeface="+mn-lt"/>
                <a:cs typeface="Calibri" charset="0"/>
              </a:rPr>
              <a:t>Mistawasis</a:t>
            </a:r>
            <a:r>
              <a:rPr lang="en-US" altLang="en-US" dirty="0">
                <a:latin typeface="+mn-lt"/>
                <a:cs typeface="Calibri" charset="0"/>
              </a:rPr>
              <a:t>, Cree Nation. </a:t>
            </a:r>
          </a:p>
          <a:p>
            <a:pPr>
              <a:buFont typeface="Arial" panose="020B0604020202020204" pitchFamily="34" charset="0"/>
              <a:buChar char="•"/>
            </a:pPr>
            <a:r>
              <a:rPr lang="en-US" altLang="en-US" dirty="0">
                <a:latin typeface="+mn-lt"/>
                <a:cs typeface="Calibri" charset="0"/>
              </a:rPr>
              <a:t>1997 married Colin and moved to Edmonton.</a:t>
            </a:r>
          </a:p>
          <a:p>
            <a:pPr>
              <a:buFont typeface="Arial" panose="020B0604020202020204" pitchFamily="34" charset="0"/>
              <a:buChar char="•"/>
            </a:pPr>
            <a:r>
              <a:rPr lang="en-US" altLang="en-US" dirty="0">
                <a:latin typeface="+mn-lt"/>
                <a:cs typeface="Calibri" charset="0"/>
              </a:rPr>
              <a:t>Worked PICU at Stollery Hospital.</a:t>
            </a:r>
          </a:p>
          <a:p>
            <a:pPr>
              <a:buFont typeface="Arial" panose="020B0604020202020204" pitchFamily="34" charset="0"/>
              <a:buChar char="•"/>
            </a:pPr>
            <a:r>
              <a:rPr lang="en-US" altLang="en-US" dirty="0">
                <a:latin typeface="+mn-lt"/>
                <a:cs typeface="Calibri" charset="0"/>
              </a:rPr>
              <a:t>Travel Medicine trained and Internationally certified.  </a:t>
            </a:r>
          </a:p>
          <a:p>
            <a:pPr>
              <a:buFont typeface="Arial" panose="020B0604020202020204" pitchFamily="34" charset="0"/>
              <a:buChar char="•"/>
            </a:pPr>
            <a:r>
              <a:rPr lang="en-US" altLang="en-US" dirty="0">
                <a:latin typeface="+mn-lt"/>
                <a:cs typeface="Calibri" charset="0"/>
              </a:rPr>
              <a:t>Worked last 20 years as a Travel Health Nurse Specialist in Edmonton and now in Ottawa.  </a:t>
            </a:r>
          </a:p>
          <a:p>
            <a:pPr>
              <a:buFont typeface="Arial" panose="020B0604020202020204" pitchFamily="34" charset="0"/>
              <a:buChar char="•"/>
            </a:pPr>
            <a:r>
              <a:rPr lang="en-US" altLang="en-US" dirty="0">
                <a:latin typeface="+mn-lt"/>
                <a:cs typeface="Calibri" charset="0"/>
              </a:rPr>
              <a:t>2 daughters in University &amp; son in Grade 10.  </a:t>
            </a:r>
          </a:p>
          <a:p>
            <a:pPr>
              <a:buFont typeface="Arial" panose="020B0604020202020204" pitchFamily="34" charset="0"/>
              <a:buChar char="•"/>
            </a:pPr>
            <a:r>
              <a:rPr lang="en-US" altLang="en-US" dirty="0">
                <a:latin typeface="+mn-lt"/>
                <a:cs typeface="Calibri" charset="0"/>
              </a:rPr>
              <a:t>Enjoys family trips, board games, and outdoor activities.  </a:t>
            </a:r>
          </a:p>
          <a:p>
            <a:pPr>
              <a:buFont typeface="Arial" panose="020B0604020202020204" pitchFamily="34" charset="0"/>
              <a:buChar char="•"/>
            </a:pPr>
            <a:r>
              <a:rPr lang="en-US" altLang="en-US" dirty="0">
                <a:latin typeface="+mn-lt"/>
                <a:cs typeface="Calibri" charset="0"/>
              </a:rPr>
              <a:t>Personal extra curricular is Community Theatre: act in many plays, backstage and have joined numerous play reading committees.  </a:t>
            </a:r>
          </a:p>
          <a:p>
            <a:pPr>
              <a:buFont typeface="Arial" panose="020B0604020202020204" pitchFamily="34" charset="0"/>
              <a:buChar char="•"/>
            </a:pPr>
            <a:r>
              <a:rPr lang="en-US" altLang="en-US" dirty="0" err="1">
                <a:latin typeface="+mn-lt"/>
                <a:cs typeface="Calibri" charset="0"/>
              </a:rPr>
              <a:t>Favourite</a:t>
            </a:r>
            <a:r>
              <a:rPr lang="en-US" altLang="en-US" dirty="0">
                <a:latin typeface="+mn-lt"/>
                <a:cs typeface="Calibri" charset="0"/>
              </a:rPr>
              <a:t> USask memory:  Booster Dances and Syringe Shots. Mumps lounge to group study. </a:t>
            </a: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Tanja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Puchala</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(Merrett)</a:t>
            </a:r>
          </a:p>
        </p:txBody>
      </p:sp>
    </p:spTree>
    <p:extLst>
      <p:ext uri="{BB962C8B-B14F-4D97-AF65-F5344CB8AC3E}">
        <p14:creationId xmlns:p14="http://schemas.microsoft.com/office/powerpoint/2010/main" val="1290562038"/>
      </p:ext>
    </p:extLst>
  </p:cSld>
  <p:clrMapOvr>
    <a:masterClrMapping/>
  </p:clrMapOvr>
  <mc:AlternateContent xmlns:mc="http://schemas.openxmlformats.org/markup-compatibility/2006" xmlns:p14="http://schemas.microsoft.com/office/powerpoint/2010/main">
    <mc:Choice Requires="p14">
      <p:transition spd="slow" p14:dur="3400" advClick="0" advTm="30000">
        <p14:reveal dir="r"/>
      </p:transition>
    </mc:Choice>
    <mc:Fallback xmlns="">
      <p:transition spd="slow" advClick="0" advTm="3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Tara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Renkas</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pic>
        <p:nvPicPr>
          <p:cNvPr id="3" name="Picture 2" descr="A person and a dog taking a selfie&#10;&#10;Description automatically generated">
            <a:extLst>
              <a:ext uri="{FF2B5EF4-FFF2-40B4-BE49-F238E27FC236}">
                <a16:creationId xmlns:a16="http://schemas.microsoft.com/office/drawing/2014/main" id="{08DDF4BC-673C-791E-233B-A93F65ED6E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0" y="1409700"/>
            <a:ext cx="6096000" cy="8124941"/>
          </a:xfrm>
          <a:prstGeom prst="rect">
            <a:avLst/>
          </a:prstGeom>
          <a:noFill/>
          <a:ln>
            <a:noFill/>
          </a:ln>
          <a:effectLst/>
        </p:spPr>
      </p:pic>
      <p:pic>
        <p:nvPicPr>
          <p:cNvPr id="6" name="Picture 5" descr="A person with curly hair wearing a uniform&#10;&#10;Description automatically generated">
            <a:extLst>
              <a:ext uri="{FF2B5EF4-FFF2-40B4-BE49-F238E27FC236}">
                <a16:creationId xmlns:a16="http://schemas.microsoft.com/office/drawing/2014/main" id="{70D8F053-C689-865F-0D98-E3324F489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599" y="1394396"/>
            <a:ext cx="5538225" cy="8124941"/>
          </a:xfrm>
          <a:prstGeom prst="rect">
            <a:avLst/>
          </a:prstGeom>
        </p:spPr>
      </p:pic>
    </p:spTree>
    <p:extLst>
      <p:ext uri="{BB962C8B-B14F-4D97-AF65-F5344CB8AC3E}">
        <p14:creationId xmlns:p14="http://schemas.microsoft.com/office/powerpoint/2010/main" val="1058798440"/>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1811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3500" dirty="0">
                <a:latin typeface="+mn-lt"/>
                <a:cs typeface="Calibri" charset="0"/>
              </a:rPr>
              <a:t>Lives in Calgary, AB.</a:t>
            </a:r>
          </a:p>
          <a:p>
            <a:pPr>
              <a:buFont typeface="Arial" panose="020B0604020202020204" pitchFamily="34" charset="0"/>
              <a:buChar char="•"/>
            </a:pPr>
            <a:r>
              <a:rPr lang="en-US" altLang="en-US" sz="3500" dirty="0">
                <a:latin typeface="+mn-lt"/>
                <a:cs typeface="Calibri" charset="0"/>
              </a:rPr>
              <a:t>Current-2018. Manager L&amp; D, Postpartum, Antepartum, Foothills Medical Center, Calgary.  </a:t>
            </a:r>
          </a:p>
          <a:p>
            <a:pPr>
              <a:buFont typeface="Arial" panose="020B0604020202020204" pitchFamily="34" charset="0"/>
              <a:buChar char="•"/>
            </a:pPr>
            <a:r>
              <a:rPr lang="en-US" altLang="en-US" sz="3500" dirty="0">
                <a:latin typeface="+mn-lt"/>
                <a:cs typeface="Calibri" charset="0"/>
              </a:rPr>
              <a:t>2011-2018:  Clinical Nurse Educator for </a:t>
            </a:r>
            <a:r>
              <a:rPr lang="en-US" altLang="en-US" sz="3500" dirty="0" err="1">
                <a:latin typeface="+mn-lt"/>
                <a:cs typeface="Calibri" charset="0"/>
              </a:rPr>
              <a:t>Labour</a:t>
            </a:r>
            <a:r>
              <a:rPr lang="en-US" altLang="en-US" sz="3500" dirty="0">
                <a:latin typeface="+mn-lt"/>
                <a:cs typeface="Calibri" charset="0"/>
              </a:rPr>
              <a:t> and Delivery, FMC.  Prior to CNE, RN on L&amp;D, and Manager for Low Risk OB clinics. Worked in Chief Nursing Office for Alberta Health Services.  </a:t>
            </a:r>
          </a:p>
          <a:p>
            <a:pPr>
              <a:buFont typeface="Arial" panose="020B0604020202020204" pitchFamily="34" charset="0"/>
              <a:buChar char="•"/>
            </a:pPr>
            <a:r>
              <a:rPr lang="en-US" altLang="en-US" sz="3500" dirty="0">
                <a:latin typeface="+mn-lt"/>
                <a:cs typeface="Calibri" charset="0"/>
              </a:rPr>
              <a:t>Prior to coming to Alberta, worked in in L&amp;D, Regina General Hospital, as well as working in rural/urban Community Health.  Worked in Baton Rouge for 1 year, </a:t>
            </a:r>
            <a:r>
              <a:rPr lang="en-US" altLang="en-US" sz="3500" dirty="0" err="1">
                <a:latin typeface="+mn-lt"/>
                <a:cs typeface="Calibri" charset="0"/>
              </a:rPr>
              <a:t>labour</a:t>
            </a:r>
            <a:r>
              <a:rPr lang="en-US" altLang="en-US" sz="3500" dirty="0">
                <a:latin typeface="+mn-lt"/>
                <a:cs typeface="Calibri" charset="0"/>
              </a:rPr>
              <a:t> and delivery.   </a:t>
            </a:r>
          </a:p>
          <a:p>
            <a:pPr>
              <a:buFont typeface="Arial" panose="020B0604020202020204" pitchFamily="34" charset="0"/>
              <a:buChar char="•"/>
            </a:pPr>
            <a:r>
              <a:rPr lang="en-US" altLang="en-US" sz="3500" dirty="0">
                <a:latin typeface="+mn-lt"/>
                <a:cs typeface="Calibri" charset="0"/>
              </a:rPr>
              <a:t>Married 28 years this July, to Gerard.</a:t>
            </a:r>
          </a:p>
          <a:p>
            <a:pPr>
              <a:buFont typeface="Arial" panose="020B0604020202020204" pitchFamily="34" charset="0"/>
              <a:buChar char="•"/>
            </a:pPr>
            <a:r>
              <a:rPr lang="en-US" altLang="en-US" sz="3500" dirty="0">
                <a:latin typeface="+mn-lt"/>
                <a:cs typeface="Calibri" charset="0"/>
              </a:rPr>
              <a:t>Two children: Hannah (24) &amp; Jonah (22). </a:t>
            </a:r>
          </a:p>
          <a:p>
            <a:pPr>
              <a:buFont typeface="Arial" panose="020B0604020202020204" pitchFamily="34" charset="0"/>
              <a:buChar char="•"/>
            </a:pPr>
            <a:r>
              <a:rPr lang="en-US" altLang="en-US" sz="3500" dirty="0">
                <a:latin typeface="+mn-lt"/>
                <a:cs typeface="Calibri" charset="0"/>
              </a:rPr>
              <a:t>Enjoys weightlifting, time with family &amp; friends, camping, travelling, golfing, hiking, pickleball, gardening, and cooking. </a:t>
            </a:r>
          </a:p>
          <a:p>
            <a:pPr>
              <a:buFont typeface="Arial" panose="020B0604020202020204" pitchFamily="34" charset="0"/>
              <a:buChar char="•"/>
            </a:pPr>
            <a:r>
              <a:rPr lang="en-US" altLang="en-US" sz="3500" dirty="0" err="1">
                <a:latin typeface="+mn-lt"/>
                <a:cs typeface="Calibri" charset="0"/>
              </a:rPr>
              <a:t>Favourite</a:t>
            </a:r>
            <a:r>
              <a:rPr lang="en-US" altLang="en-US" sz="3500" dirty="0">
                <a:latin typeface="+mn-lt"/>
                <a:cs typeface="Calibri" charset="0"/>
              </a:rPr>
              <a:t> USask memory: Pub crawls, eating lunch with everyone between classes, and meeting Gerard my last year. Laughing so hard you cry when we spent time together outside of class! </a:t>
            </a: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114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Tara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Renkas</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spTree>
    <p:extLst>
      <p:ext uri="{BB962C8B-B14F-4D97-AF65-F5344CB8AC3E}">
        <p14:creationId xmlns:p14="http://schemas.microsoft.com/office/powerpoint/2010/main" val="1637887461"/>
      </p:ext>
    </p:extLst>
  </p:cSld>
  <p:clrMapOvr>
    <a:masterClrMapping/>
  </p:clrMapOvr>
  <mc:AlternateContent xmlns:mc="http://schemas.openxmlformats.org/markup-compatibility/2006" xmlns:p14="http://schemas.microsoft.com/office/powerpoint/2010/main">
    <mc:Choice Requires="p14">
      <p:transition spd="slow" p14:dur="3400" advClick="0" advTm="35000">
        <p14:reveal dir="r"/>
      </p:transition>
    </mc:Choice>
    <mc:Fallback xmlns="">
      <p:transition spd="slow" advClick="0" advTm="3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Tara Schlosser (McCulloch)</a:t>
            </a:r>
          </a:p>
        </p:txBody>
      </p:sp>
      <p:pic>
        <p:nvPicPr>
          <p:cNvPr id="5" name="Picture 4" descr="A person with curly hair wearing a black and red sash&#10;&#10;Description automatically generated">
            <a:extLst>
              <a:ext uri="{FF2B5EF4-FFF2-40B4-BE49-F238E27FC236}">
                <a16:creationId xmlns:a16="http://schemas.microsoft.com/office/drawing/2014/main" id="{1C492EAB-2DD9-232E-35AD-1B2AC5016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372635"/>
            <a:ext cx="5638800" cy="8265967"/>
          </a:xfrm>
          <a:prstGeom prst="rect">
            <a:avLst/>
          </a:prstGeom>
        </p:spPr>
      </p:pic>
      <p:pic>
        <p:nvPicPr>
          <p:cNvPr id="7" name="Picture 6" descr="A person and person taking a selfie&#10;&#10;Description automatically generated">
            <a:extLst>
              <a:ext uri="{FF2B5EF4-FFF2-40B4-BE49-F238E27FC236}">
                <a16:creationId xmlns:a16="http://schemas.microsoft.com/office/drawing/2014/main" id="{903A371F-6A27-8C44-66AE-C4F7A8E111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94" t="4945" r="3852" b="4308"/>
          <a:stretch/>
        </p:blipFill>
        <p:spPr bwMode="auto">
          <a:xfrm>
            <a:off x="9372600" y="1343354"/>
            <a:ext cx="4876800" cy="8299768"/>
          </a:xfrm>
          <a:prstGeom prst="rect">
            <a:avLst/>
          </a:prstGeom>
          <a:no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87984660"/>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4097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3700" dirty="0">
                <a:latin typeface="+mn-lt"/>
                <a:cs typeface="Calibri" charset="0"/>
              </a:rPr>
              <a:t>Lives in Dalmeny, SK.</a:t>
            </a:r>
          </a:p>
          <a:p>
            <a:pPr>
              <a:buFont typeface="Arial" panose="020B0604020202020204" pitchFamily="34" charset="0"/>
              <a:buChar char="•"/>
            </a:pPr>
            <a:r>
              <a:rPr lang="en-US" altLang="en-US" sz="3700" dirty="0">
                <a:latin typeface="+mn-lt"/>
                <a:cs typeface="Calibri" charset="0"/>
              </a:rPr>
              <a:t>Saskatchewan Bleeding Disorders Program as a Clinical Nurse Coordinator (13 years).</a:t>
            </a:r>
          </a:p>
          <a:p>
            <a:pPr>
              <a:buFont typeface="Arial" panose="020B0604020202020204" pitchFamily="34" charset="0"/>
              <a:buChar char="•"/>
            </a:pPr>
            <a:r>
              <a:rPr lang="en-US" altLang="en-US" sz="3700" dirty="0">
                <a:latin typeface="+mn-lt"/>
                <a:cs typeface="Calibri" charset="0"/>
              </a:rPr>
              <a:t>2019-2022 returned to PICU Temp and worked in both areas. </a:t>
            </a:r>
          </a:p>
          <a:p>
            <a:pPr>
              <a:buFont typeface="Arial" panose="020B0604020202020204" pitchFamily="34" charset="0"/>
              <a:buChar char="•"/>
            </a:pPr>
            <a:r>
              <a:rPr lang="en-US" altLang="en-US" sz="3700" dirty="0">
                <a:latin typeface="+mn-lt"/>
                <a:cs typeface="Calibri" charset="0"/>
              </a:rPr>
              <a:t>Nursing in PICU for 18 years.</a:t>
            </a:r>
          </a:p>
          <a:p>
            <a:pPr>
              <a:buFont typeface="Arial" panose="020B0604020202020204" pitchFamily="34" charset="0"/>
              <a:buChar char="•"/>
            </a:pPr>
            <a:r>
              <a:rPr lang="en-US" altLang="en-US" sz="3700" dirty="0">
                <a:latin typeface="+mn-lt"/>
                <a:cs typeface="Calibri" charset="0"/>
              </a:rPr>
              <a:t>Home care, LTC, ICU, PICU, USask Clinical Educator Instructor, Chronic Disease Management, research.</a:t>
            </a:r>
          </a:p>
          <a:p>
            <a:pPr>
              <a:buFont typeface="Arial" panose="020B0604020202020204" pitchFamily="34" charset="0"/>
              <a:buChar char="•"/>
            </a:pPr>
            <a:r>
              <a:rPr lang="en-US" altLang="en-US" sz="3700" dirty="0">
                <a:latin typeface="+mn-lt"/>
                <a:cs typeface="Calibri" charset="0"/>
              </a:rPr>
              <a:t>College of Nursing, one of the best decisions I have made. </a:t>
            </a:r>
          </a:p>
          <a:p>
            <a:pPr>
              <a:buFont typeface="Arial" panose="020B0604020202020204" pitchFamily="34" charset="0"/>
              <a:buChar char="•"/>
            </a:pPr>
            <a:r>
              <a:rPr lang="en-US" altLang="en-US" sz="3700" dirty="0">
                <a:latin typeface="+mn-lt"/>
                <a:cs typeface="Calibri" charset="0"/>
              </a:rPr>
              <a:t>Married 30 years this May to Trevor.</a:t>
            </a:r>
          </a:p>
          <a:p>
            <a:pPr>
              <a:buFont typeface="Arial" panose="020B0604020202020204" pitchFamily="34" charset="0"/>
              <a:buChar char="•"/>
            </a:pPr>
            <a:r>
              <a:rPr lang="en-US" altLang="en-US" sz="3700" dirty="0">
                <a:latin typeface="+mn-lt"/>
                <a:cs typeface="Calibri" charset="0"/>
              </a:rPr>
              <a:t>3 children (25), (23) and (21). </a:t>
            </a:r>
          </a:p>
          <a:p>
            <a:pPr>
              <a:buFont typeface="Arial" panose="020B0604020202020204" pitchFamily="34" charset="0"/>
              <a:buChar char="•"/>
            </a:pPr>
            <a:r>
              <a:rPr lang="en-US" altLang="en-US" sz="3700" dirty="0">
                <a:latin typeface="+mn-lt"/>
                <a:cs typeface="Calibri" charset="0"/>
              </a:rPr>
              <a:t>Building our forever home/cabin at the lake by Moose Jaw. </a:t>
            </a:r>
          </a:p>
          <a:p>
            <a:pPr>
              <a:buFont typeface="Arial" panose="020B0604020202020204" pitchFamily="34" charset="0"/>
              <a:buChar char="•"/>
            </a:pPr>
            <a:r>
              <a:rPr lang="en-US" altLang="en-US" sz="3700" dirty="0">
                <a:latin typeface="+mn-lt"/>
                <a:cs typeface="Calibri" charset="0"/>
              </a:rPr>
              <a:t>Love to travel in the cold winter months to somewhere warm. </a:t>
            </a:r>
          </a:p>
          <a:p>
            <a:pPr>
              <a:buFont typeface="Arial" panose="020B0604020202020204" pitchFamily="34" charset="0"/>
              <a:buChar char="•"/>
            </a:pPr>
            <a:r>
              <a:rPr lang="en-US" altLang="en-US" sz="3700" dirty="0">
                <a:latin typeface="+mn-lt"/>
                <a:cs typeface="Calibri" charset="0"/>
              </a:rPr>
              <a:t>Spend much of our time with family and friends.</a:t>
            </a:r>
          </a:p>
          <a:p>
            <a:pPr>
              <a:buFont typeface="Arial" panose="020B0604020202020204" pitchFamily="34" charset="0"/>
              <a:buChar char="•"/>
            </a:pPr>
            <a:r>
              <a:rPr lang="en-US" altLang="en-US" sz="3700" dirty="0" err="1">
                <a:latin typeface="+mn-lt"/>
                <a:cs typeface="Calibri" charset="0"/>
              </a:rPr>
              <a:t>Favourite</a:t>
            </a:r>
            <a:r>
              <a:rPr lang="en-US" altLang="en-US" sz="3700" dirty="0">
                <a:latin typeface="+mn-lt"/>
                <a:cs typeface="Calibri" charset="0"/>
              </a:rPr>
              <a:t> USask memory: Loved that we had a small group and knew each other. Nursing pub crawls were always eventful and more fun for some.</a:t>
            </a: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3429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Tara Schlosser (McCulloch)</a:t>
            </a:r>
          </a:p>
        </p:txBody>
      </p:sp>
    </p:spTree>
    <p:extLst>
      <p:ext uri="{BB962C8B-B14F-4D97-AF65-F5344CB8AC3E}">
        <p14:creationId xmlns:p14="http://schemas.microsoft.com/office/powerpoint/2010/main" val="2343772597"/>
      </p:ext>
    </p:extLst>
  </p:cSld>
  <p:clrMapOvr>
    <a:masterClrMapping/>
  </p:clrMapOvr>
  <mc:AlternateContent xmlns:mc="http://schemas.openxmlformats.org/markup-compatibility/2006" xmlns:p14="http://schemas.microsoft.com/office/powerpoint/2010/main">
    <mc:Choice Requires="p14">
      <p:transition spd="slow" p14:dur="3400" advClick="0" advTm="30000">
        <p14:reveal dir="r"/>
      </p:transition>
    </mc:Choice>
    <mc:Fallback xmlns="">
      <p:transition spd="slow" advClick="0" advTm="3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Lori Anderson (</a:t>
            </a:r>
            <a:r>
              <a:rPr lang="en-US" sz="6600" kern="0" dirty="0" err="1"/>
              <a:t>Dahlman</a:t>
            </a:r>
            <a:r>
              <a:rPr lang="en-US" sz="6600" kern="0" dirty="0"/>
              <a:t>)</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pic>
        <p:nvPicPr>
          <p:cNvPr id="3" name="Picture 2" descr="A person in a black shirt&#10;&#10;Description automatically generated">
            <a:extLst>
              <a:ext uri="{FF2B5EF4-FFF2-40B4-BE49-F238E27FC236}">
                <a16:creationId xmlns:a16="http://schemas.microsoft.com/office/drawing/2014/main" id="{7F3828BC-A586-8137-6386-9DA7EC671368}"/>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8593760" y="1485900"/>
            <a:ext cx="6646240" cy="7901067"/>
          </a:xfrm>
          <a:prstGeom prst="rect">
            <a:avLst/>
          </a:prstGeom>
          <a:noFill/>
          <a:ln>
            <a:noFill/>
          </a:ln>
        </p:spPr>
      </p:pic>
      <p:pic>
        <p:nvPicPr>
          <p:cNvPr id="6" name="Picture 5" descr="A person in a graduation gown&#10;&#10;Description automatically generated">
            <a:extLst>
              <a:ext uri="{FF2B5EF4-FFF2-40B4-BE49-F238E27FC236}">
                <a16:creationId xmlns:a16="http://schemas.microsoft.com/office/drawing/2014/main" id="{3CAD900C-C960-D751-E1D6-787063DC129E}"/>
              </a:ext>
            </a:extLst>
          </p:cNvPr>
          <p:cNvPicPr>
            <a:picLocks noChangeAspect="1"/>
          </p:cNvPicPr>
          <p:nvPr/>
        </p:nvPicPr>
        <p:blipFill rotWithShape="1">
          <a:blip r:embed="rId5">
            <a:extLst>
              <a:ext uri="{28A0092B-C50C-407E-A947-70E740481C1C}">
                <a14:useLocalDpi xmlns:a14="http://schemas.microsoft.com/office/drawing/2010/main" val="0"/>
              </a:ext>
            </a:extLst>
          </a:blip>
          <a:srcRect t="2429" r="5480"/>
          <a:stretch/>
        </p:blipFill>
        <p:spPr>
          <a:xfrm>
            <a:off x="3318260" y="1485900"/>
            <a:ext cx="5139940" cy="7901067"/>
          </a:xfrm>
          <a:prstGeom prst="rect">
            <a:avLst/>
          </a:prstGeom>
        </p:spPr>
      </p:pic>
    </p:spTree>
    <p:extLst>
      <p:ext uri="{BB962C8B-B14F-4D97-AF65-F5344CB8AC3E}">
        <p14:creationId xmlns:p14="http://schemas.microsoft.com/office/powerpoint/2010/main" val="2431610838"/>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Janice Seebach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Eastley</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a:t>
            </a:r>
          </a:p>
        </p:txBody>
      </p:sp>
      <p:pic>
        <p:nvPicPr>
          <p:cNvPr id="4" name="Picture 3" descr="A person in a black dress with red sash&#10;&#10;Description automatically generated">
            <a:extLst>
              <a:ext uri="{FF2B5EF4-FFF2-40B4-BE49-F238E27FC236}">
                <a16:creationId xmlns:a16="http://schemas.microsoft.com/office/drawing/2014/main" id="{66939FEF-B4AB-0E50-1ACC-85027CFDC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1364715"/>
            <a:ext cx="5334000" cy="7902222"/>
          </a:xfrm>
          <a:prstGeom prst="rect">
            <a:avLst/>
          </a:prstGeom>
        </p:spPr>
      </p:pic>
      <p:pic>
        <p:nvPicPr>
          <p:cNvPr id="6" name="Picture 5">
            <a:extLst>
              <a:ext uri="{FF2B5EF4-FFF2-40B4-BE49-F238E27FC236}">
                <a16:creationId xmlns:a16="http://schemas.microsoft.com/office/drawing/2014/main" id="{5136A0CA-D910-641F-D54A-2E0CDFF1F2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97" t="8499" r="1084" b="9523"/>
          <a:stretch/>
        </p:blipFill>
        <p:spPr bwMode="auto">
          <a:xfrm>
            <a:off x="8496508" y="1396358"/>
            <a:ext cx="6895892" cy="7902222"/>
          </a:xfrm>
          <a:prstGeom prst="rect">
            <a:avLst/>
          </a:prstGeom>
          <a:noFill/>
        </p:spPr>
      </p:pic>
    </p:spTree>
    <p:extLst>
      <p:ext uri="{BB962C8B-B14F-4D97-AF65-F5344CB8AC3E}">
        <p14:creationId xmlns:p14="http://schemas.microsoft.com/office/powerpoint/2010/main" val="2419499224"/>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7907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000" dirty="0">
                <a:latin typeface="+mn-lt"/>
                <a:cs typeface="Calibri" charset="0"/>
              </a:rPr>
              <a:t>Lives in Saskatoon, SK.</a:t>
            </a:r>
          </a:p>
          <a:p>
            <a:pPr>
              <a:buFont typeface="Arial" panose="020B0604020202020204" pitchFamily="34" charset="0"/>
              <a:buChar char="•"/>
            </a:pPr>
            <a:r>
              <a:rPr lang="en-US" altLang="en-US" sz="4000" dirty="0">
                <a:latin typeface="+mn-lt"/>
                <a:cs typeface="Calibri" charset="0"/>
              </a:rPr>
              <a:t>1994 Population and Public Health - Saskatoon - South East Health Centre. </a:t>
            </a:r>
          </a:p>
          <a:p>
            <a:pPr>
              <a:buFont typeface="Arial" panose="020B0604020202020204" pitchFamily="34" charset="0"/>
              <a:buChar char="•"/>
            </a:pPr>
            <a:r>
              <a:rPr lang="en-US" altLang="en-US" sz="4000" dirty="0">
                <a:latin typeface="+mn-lt"/>
                <a:cs typeface="Calibri" charset="0"/>
              </a:rPr>
              <a:t>1997 Sexual Health Program &amp; STI Clinic, Saskatoon, SK.</a:t>
            </a:r>
          </a:p>
          <a:p>
            <a:pPr>
              <a:buFont typeface="Arial" panose="020B0604020202020204" pitchFamily="34" charset="0"/>
              <a:buChar char="•"/>
            </a:pPr>
            <a:r>
              <a:rPr lang="en-US" altLang="en-US" sz="4000" dirty="0">
                <a:latin typeface="+mn-lt"/>
                <a:cs typeface="Calibri" charset="0"/>
              </a:rPr>
              <a:t>2004-2012 Owned a Tupperware Business.</a:t>
            </a:r>
          </a:p>
          <a:p>
            <a:pPr>
              <a:buFont typeface="Arial" panose="020B0604020202020204" pitchFamily="34" charset="0"/>
              <a:buChar char="•"/>
            </a:pPr>
            <a:r>
              <a:rPr lang="en-US" altLang="en-US" sz="4000" dirty="0">
                <a:latin typeface="+mn-lt"/>
                <a:cs typeface="Calibri" charset="0"/>
              </a:rPr>
              <a:t>2012 Returned to Sexual &amp; Street Health as the Nurse Clinician. </a:t>
            </a:r>
          </a:p>
          <a:p>
            <a:pPr>
              <a:buFont typeface="Arial" panose="020B0604020202020204" pitchFamily="34" charset="0"/>
              <a:buChar char="•"/>
            </a:pPr>
            <a:r>
              <a:rPr lang="en-US" altLang="en-US" sz="4000" dirty="0">
                <a:latin typeface="+mn-lt"/>
                <a:cs typeface="Calibri" charset="0"/>
              </a:rPr>
              <a:t>September 2023 – currently the Provincial SHA STBBI Coordinator.</a:t>
            </a:r>
          </a:p>
          <a:p>
            <a:pPr>
              <a:buFont typeface="Arial" panose="020B0604020202020204" pitchFamily="34" charset="0"/>
              <a:buChar char="•"/>
            </a:pPr>
            <a:r>
              <a:rPr lang="en-US" altLang="en-US" sz="4000" dirty="0">
                <a:latin typeface="+mn-lt"/>
                <a:cs typeface="Calibri" charset="0"/>
              </a:rPr>
              <a:t>Married for 30 years to Collin.</a:t>
            </a:r>
          </a:p>
          <a:p>
            <a:pPr>
              <a:buFont typeface="Arial" panose="020B0604020202020204" pitchFamily="34" charset="0"/>
              <a:buChar char="•"/>
            </a:pPr>
            <a:r>
              <a:rPr lang="en-US" altLang="en-US" sz="4000" dirty="0">
                <a:latin typeface="+mn-lt"/>
                <a:cs typeface="Calibri" charset="0"/>
              </a:rPr>
              <a:t>Two children: Erica (28) &amp; Evan (26).</a:t>
            </a:r>
          </a:p>
          <a:p>
            <a:pPr>
              <a:buFont typeface="Arial" panose="020B0604020202020204" pitchFamily="34" charset="0"/>
              <a:buChar char="•"/>
            </a:pPr>
            <a:r>
              <a:rPr lang="en-US" altLang="en-US" sz="4000" dirty="0">
                <a:latin typeface="+mn-lt"/>
                <a:cs typeface="Calibri" charset="0"/>
              </a:rPr>
              <a:t>Enjoys reading, painting, gardening, baking, watching reality TV, yoga and watching Collin curl.</a:t>
            </a:r>
          </a:p>
          <a:p>
            <a:pPr>
              <a:buFont typeface="Arial" panose="020B0604020202020204" pitchFamily="34" charset="0"/>
              <a:buChar char="•"/>
            </a:pPr>
            <a:r>
              <a:rPr lang="en-US" altLang="en-US" sz="4000" dirty="0">
                <a:latin typeface="+mn-lt"/>
                <a:cs typeface="Calibri" charset="0"/>
              </a:rPr>
              <a:t>We are enjoying our “empty nester” time!  </a:t>
            </a:r>
          </a:p>
          <a:p>
            <a:pPr>
              <a:buFont typeface="Arial" panose="020B0604020202020204" pitchFamily="34" charset="0"/>
              <a:buChar char="•"/>
            </a:pPr>
            <a:r>
              <a:rPr lang="en-US" altLang="en-US" sz="4000" dirty="0" err="1">
                <a:latin typeface="+mn-lt"/>
                <a:cs typeface="Calibri" charset="0"/>
              </a:rPr>
              <a:t>Favourite</a:t>
            </a:r>
            <a:r>
              <a:rPr lang="en-US" altLang="en-US" sz="4000" dirty="0">
                <a:latin typeface="+mn-lt"/>
                <a:cs typeface="Calibri" charset="0"/>
              </a:rPr>
              <a:t> USask memory: Dance therapy, semi-circle classroom with Cindy Peternelj-Taylor, lower Place Riel and the Arts Movie Theatre.</a:t>
            </a: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Janice Seebach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Eastley</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a:t>
            </a:r>
          </a:p>
        </p:txBody>
      </p:sp>
    </p:spTree>
    <p:extLst>
      <p:ext uri="{BB962C8B-B14F-4D97-AF65-F5344CB8AC3E}">
        <p14:creationId xmlns:p14="http://schemas.microsoft.com/office/powerpoint/2010/main" val="2926757222"/>
      </p:ext>
    </p:extLst>
  </p:cSld>
  <p:clrMapOvr>
    <a:masterClrMapping/>
  </p:clrMapOvr>
  <mc:AlternateContent xmlns:mc="http://schemas.openxmlformats.org/markup-compatibility/2006" xmlns:p14="http://schemas.microsoft.com/office/powerpoint/2010/main">
    <mc:Choice Requires="p14">
      <p:transition spd="slow" p14:dur="3400" advClick="0" advTm="25000">
        <p14:reveal dir="r"/>
      </p:transition>
    </mc:Choice>
    <mc:Fallback xmlns="">
      <p:transition spd="slow" advClick="0" advTm="2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Paula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Gurule</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(Sinclair)</a:t>
            </a:r>
          </a:p>
        </p:txBody>
      </p:sp>
      <p:pic>
        <p:nvPicPr>
          <p:cNvPr id="3" name="Picture 2">
            <a:extLst>
              <a:ext uri="{FF2B5EF4-FFF2-40B4-BE49-F238E27FC236}">
                <a16:creationId xmlns:a16="http://schemas.microsoft.com/office/drawing/2014/main" id="{674DB7AC-EAA0-6784-7AA5-00D881288551}"/>
              </a:ext>
            </a:extLst>
          </p:cNvPr>
          <p:cNvPicPr>
            <a:picLocks noChangeAspect="1"/>
          </p:cNvPicPr>
          <p:nvPr/>
        </p:nvPicPr>
        <p:blipFill>
          <a:blip r:embed="rId3"/>
          <a:stretch>
            <a:fillRect/>
          </a:stretch>
        </p:blipFill>
        <p:spPr>
          <a:xfrm>
            <a:off x="9189644" y="1409700"/>
            <a:ext cx="5288356" cy="8201590"/>
          </a:xfrm>
          <a:prstGeom prst="rect">
            <a:avLst/>
          </a:prstGeom>
        </p:spPr>
      </p:pic>
      <p:pic>
        <p:nvPicPr>
          <p:cNvPr id="7" name="Picture 6" descr="A close-up of a person&#10;&#10;Description automatically generated">
            <a:extLst>
              <a:ext uri="{FF2B5EF4-FFF2-40B4-BE49-F238E27FC236}">
                <a16:creationId xmlns:a16="http://schemas.microsoft.com/office/drawing/2014/main" id="{C90BA155-142D-91BF-E0EF-992E2813B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0734" y="1409700"/>
            <a:ext cx="5570866" cy="8167453"/>
          </a:xfrm>
          <a:prstGeom prst="rect">
            <a:avLst/>
          </a:prstGeom>
        </p:spPr>
      </p:pic>
    </p:spTree>
    <p:extLst>
      <p:ext uri="{BB962C8B-B14F-4D97-AF65-F5344CB8AC3E}">
        <p14:creationId xmlns:p14="http://schemas.microsoft.com/office/powerpoint/2010/main" val="2794673526"/>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4097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000" dirty="0">
                <a:latin typeface="+mn-lt"/>
                <a:cs typeface="Calibri" charset="0"/>
              </a:rPr>
              <a:t>Lives in Pleasanton, California, USA.</a:t>
            </a:r>
          </a:p>
          <a:p>
            <a:pPr>
              <a:buFont typeface="Arial" panose="020B0604020202020204" pitchFamily="34" charset="0"/>
              <a:buChar char="•"/>
            </a:pPr>
            <a:r>
              <a:rPr lang="en-US" altLang="en-US" sz="4000" dirty="0">
                <a:latin typeface="+mn-lt"/>
                <a:cs typeface="Calibri" charset="0"/>
              </a:rPr>
              <a:t>1994 worked in Lubbock Texas, at the Methodist Children's Hospital ER.</a:t>
            </a:r>
          </a:p>
          <a:p>
            <a:pPr>
              <a:buFont typeface="Arial" panose="020B0604020202020204" pitchFamily="34" charset="0"/>
              <a:buChar char="•"/>
            </a:pPr>
            <a:r>
              <a:rPr lang="en-US" altLang="en-US" sz="4000" dirty="0">
                <a:latin typeface="+mn-lt"/>
                <a:cs typeface="Calibri" charset="0"/>
              </a:rPr>
              <a:t>1996 Travel Nursing in Pediatric ER's, PICU's and NICU’s (7 years).  </a:t>
            </a:r>
          </a:p>
          <a:p>
            <a:pPr>
              <a:buFont typeface="Arial" panose="020B0604020202020204" pitchFamily="34" charset="0"/>
              <a:buChar char="•"/>
            </a:pPr>
            <a:r>
              <a:rPr lang="en-US" altLang="en-US" sz="4000" dirty="0">
                <a:latin typeface="+mn-lt"/>
                <a:cs typeface="Calibri" charset="0"/>
              </a:rPr>
              <a:t>Currently at John Muir Hospital NICU in Walnut Creek, CA (20-year pin in the Fall). </a:t>
            </a:r>
          </a:p>
          <a:p>
            <a:pPr>
              <a:buFont typeface="Arial" panose="020B0604020202020204" pitchFamily="34" charset="0"/>
              <a:buChar char="•"/>
            </a:pPr>
            <a:r>
              <a:rPr lang="en-US" altLang="en-US" sz="4000" dirty="0">
                <a:latin typeface="+mn-lt"/>
                <a:cs typeface="Calibri" charset="0"/>
              </a:rPr>
              <a:t>8-hour night shifts - spent mentoring new nurses, attending high risk deliveries and caring for sick/growing babies and families.  </a:t>
            </a:r>
          </a:p>
          <a:p>
            <a:pPr>
              <a:buFont typeface="Arial" panose="020B0604020202020204" pitchFamily="34" charset="0"/>
              <a:buChar char="•"/>
            </a:pPr>
            <a:r>
              <a:rPr lang="en-US" altLang="en-US" sz="4000" dirty="0">
                <a:latin typeface="+mn-lt"/>
                <a:cs typeface="Calibri" charset="0"/>
              </a:rPr>
              <a:t>Married in 2000 to Jeff.</a:t>
            </a:r>
          </a:p>
          <a:p>
            <a:pPr>
              <a:buFont typeface="Arial" panose="020B0604020202020204" pitchFamily="34" charset="0"/>
              <a:buChar char="•"/>
            </a:pPr>
            <a:r>
              <a:rPr lang="en-US" altLang="en-US" sz="4000" dirty="0">
                <a:latin typeface="+mn-lt"/>
                <a:cs typeface="Calibri" charset="0"/>
              </a:rPr>
              <a:t>Two children: Jackson (20) &amp; Alena (18).  </a:t>
            </a:r>
          </a:p>
          <a:p>
            <a:pPr>
              <a:buFont typeface="Arial" panose="020B0604020202020204" pitchFamily="34" charset="0"/>
              <a:buChar char="•"/>
            </a:pPr>
            <a:r>
              <a:rPr lang="en-US" altLang="en-US" sz="4000" dirty="0">
                <a:latin typeface="+mn-lt"/>
                <a:cs typeface="Calibri" charset="0"/>
              </a:rPr>
              <a:t>Return to family cabin in Eston, SK every summer for 2-3 weeks.  </a:t>
            </a:r>
          </a:p>
          <a:p>
            <a:pPr>
              <a:buFont typeface="Arial" panose="020B0604020202020204" pitchFamily="34" charset="0"/>
              <a:buChar char="•"/>
            </a:pPr>
            <a:r>
              <a:rPr lang="en-US" altLang="en-US" sz="4000" dirty="0">
                <a:latin typeface="+mn-lt"/>
                <a:cs typeface="Calibri" charset="0"/>
              </a:rPr>
              <a:t>Will travel &amp; spend time on our boat in the San Francisco Bay.   </a:t>
            </a:r>
          </a:p>
          <a:p>
            <a:pPr>
              <a:buFont typeface="Arial" panose="020B0604020202020204" pitchFamily="34" charset="0"/>
              <a:buChar char="•"/>
            </a:pPr>
            <a:r>
              <a:rPr lang="en-US" altLang="en-US" sz="4000" dirty="0">
                <a:latin typeface="+mn-lt"/>
                <a:cs typeface="Calibri" charset="0"/>
              </a:rPr>
              <a:t>Favorite USask memory: The "Nurses call the Shots" dance, where we were using syringes to deliver shots and storing the money we collected in the oven. Dissecting cadavers on campus and our nursing labs.</a:t>
            </a: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286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Paula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Gurule</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 (Sinclair)</a:t>
            </a:r>
          </a:p>
        </p:txBody>
      </p:sp>
    </p:spTree>
    <p:extLst>
      <p:ext uri="{BB962C8B-B14F-4D97-AF65-F5344CB8AC3E}">
        <p14:creationId xmlns:p14="http://schemas.microsoft.com/office/powerpoint/2010/main" val="433465388"/>
      </p:ext>
    </p:extLst>
  </p:cSld>
  <p:clrMapOvr>
    <a:masterClrMapping/>
  </p:clrMapOvr>
  <mc:AlternateContent xmlns:mc="http://schemas.openxmlformats.org/markup-compatibility/2006" xmlns:p14="http://schemas.microsoft.com/office/powerpoint/2010/main">
    <mc:Choice Requires="p14">
      <p:transition spd="slow" p14:dur="3400" advClick="0" advTm="35000">
        <p14:reveal dir="r"/>
      </p:transition>
    </mc:Choice>
    <mc:Fallback xmlns="">
      <p:transition spd="slow" advClick="0" advTm="3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Claude Stang</a:t>
            </a:r>
          </a:p>
        </p:txBody>
      </p:sp>
      <p:pic>
        <p:nvPicPr>
          <p:cNvPr id="5" name="Picture 4" descr="A person in a suit and tie&#10;&#10;Description automatically generated">
            <a:extLst>
              <a:ext uri="{FF2B5EF4-FFF2-40B4-BE49-F238E27FC236}">
                <a16:creationId xmlns:a16="http://schemas.microsoft.com/office/drawing/2014/main" id="{E31EBCD0-833A-CCA8-78B0-7DB910CD2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409" y="1409700"/>
            <a:ext cx="5415591" cy="8001000"/>
          </a:xfrm>
          <a:prstGeom prst="rect">
            <a:avLst/>
          </a:prstGeom>
        </p:spPr>
      </p:pic>
      <p:pic>
        <p:nvPicPr>
          <p:cNvPr id="6" name="Picture 5">
            <a:extLst>
              <a:ext uri="{FF2B5EF4-FFF2-40B4-BE49-F238E27FC236}">
                <a16:creationId xmlns:a16="http://schemas.microsoft.com/office/drawing/2014/main" id="{DC02DE8E-E956-5F0C-E8D0-DF9123BC9357}"/>
              </a:ext>
            </a:extLst>
          </p:cNvPr>
          <p:cNvPicPr>
            <a:picLocks noChangeAspect="1"/>
          </p:cNvPicPr>
          <p:nvPr/>
        </p:nvPicPr>
        <p:blipFill>
          <a:blip r:embed="rId4"/>
          <a:stretch>
            <a:fillRect/>
          </a:stretch>
        </p:blipFill>
        <p:spPr>
          <a:xfrm>
            <a:off x="8511485" y="1409700"/>
            <a:ext cx="6804715" cy="7951081"/>
          </a:xfrm>
          <a:prstGeom prst="rect">
            <a:avLst/>
          </a:prstGeom>
        </p:spPr>
      </p:pic>
    </p:spTree>
    <p:extLst>
      <p:ext uri="{BB962C8B-B14F-4D97-AF65-F5344CB8AC3E}">
        <p14:creationId xmlns:p14="http://schemas.microsoft.com/office/powerpoint/2010/main" val="3768055959"/>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1049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3200" dirty="0">
                <a:latin typeface="+mn-lt"/>
                <a:cs typeface="Calibri" charset="0"/>
              </a:rPr>
              <a:t>Lives in Los Angeles California, USA.</a:t>
            </a:r>
          </a:p>
          <a:p>
            <a:pPr>
              <a:buFont typeface="Arial" panose="020B0604020202020204" pitchFamily="34" charset="0"/>
              <a:buChar char="•"/>
            </a:pPr>
            <a:r>
              <a:rPr lang="en-US" altLang="en-US" sz="3200" dirty="0">
                <a:latin typeface="+mn-lt"/>
                <a:cs typeface="Calibri" charset="0"/>
              </a:rPr>
              <a:t>1994 Lubbock, Texas and worked med/surgery.</a:t>
            </a:r>
          </a:p>
          <a:p>
            <a:pPr>
              <a:buFont typeface="Arial" panose="020B0604020202020204" pitchFamily="34" charset="0"/>
              <a:buChar char="•"/>
            </a:pPr>
            <a:r>
              <a:rPr lang="en-US" altLang="en-US" sz="3200" dirty="0">
                <a:latin typeface="+mn-lt"/>
                <a:cs typeface="Calibri" charset="0"/>
              </a:rPr>
              <a:t>1995 Back to Saskatoon &amp; worked in pediatrics and public health.</a:t>
            </a:r>
          </a:p>
          <a:p>
            <a:pPr>
              <a:buFont typeface="Arial" panose="020B0604020202020204" pitchFamily="34" charset="0"/>
              <a:buChar char="•"/>
            </a:pPr>
            <a:r>
              <a:rPr lang="en-US" altLang="en-US" sz="3200" dirty="0">
                <a:latin typeface="+mn-lt"/>
                <a:cs typeface="Calibri" charset="0"/>
              </a:rPr>
              <a:t>1996 US Travel Nurse, working in interesting locales in Arkansas, California, and Washington. </a:t>
            </a:r>
          </a:p>
          <a:p>
            <a:pPr>
              <a:buFont typeface="Arial" panose="020B0604020202020204" pitchFamily="34" charset="0"/>
              <a:buChar char="•"/>
            </a:pPr>
            <a:r>
              <a:rPr lang="en-US" altLang="en-US" sz="3200" dirty="0">
                <a:latin typeface="+mn-lt"/>
                <a:cs typeface="Calibri" charset="0"/>
              </a:rPr>
              <a:t>Returned to Saskatoon as I landed my dream job in the ED at RUH (4 years) </a:t>
            </a:r>
          </a:p>
          <a:p>
            <a:pPr>
              <a:buFont typeface="Arial" panose="020B0604020202020204" pitchFamily="34" charset="0"/>
              <a:buChar char="•"/>
            </a:pPr>
            <a:r>
              <a:rPr lang="en-US" altLang="en-US" sz="3200" dirty="0">
                <a:latin typeface="+mn-lt"/>
                <a:cs typeface="Calibri" charset="0"/>
              </a:rPr>
              <a:t>Clinical work and teaching: an educator role at Vancouver General ED, then manager, then a couple years as patient flow director in administration. </a:t>
            </a:r>
          </a:p>
          <a:p>
            <a:pPr>
              <a:buFont typeface="Arial" panose="020B0604020202020204" pitchFamily="34" charset="0"/>
              <a:buChar char="•"/>
            </a:pPr>
            <a:r>
              <a:rPr lang="en-US" altLang="en-US" sz="3200" dirty="0">
                <a:latin typeface="+mn-lt"/>
                <a:cs typeface="Calibri" charset="0"/>
              </a:rPr>
              <a:t>Masters' degree in leadership at Royal Roads. </a:t>
            </a:r>
          </a:p>
          <a:p>
            <a:pPr>
              <a:buFont typeface="Arial" panose="020B0604020202020204" pitchFamily="34" charset="0"/>
              <a:buChar char="•"/>
            </a:pPr>
            <a:r>
              <a:rPr lang="en-US" altLang="en-US" sz="3200" dirty="0">
                <a:latin typeface="+mn-lt"/>
                <a:cs typeface="Calibri" charset="0"/>
              </a:rPr>
              <a:t>Richmond Hospital as acute care director for a few years. </a:t>
            </a:r>
          </a:p>
          <a:p>
            <a:pPr>
              <a:buFont typeface="Arial" panose="020B0604020202020204" pitchFamily="34" charset="0"/>
              <a:buChar char="•"/>
            </a:pPr>
            <a:r>
              <a:rPr lang="en-US" altLang="en-US" sz="3200" dirty="0">
                <a:latin typeface="+mn-lt"/>
                <a:cs typeface="Calibri" charset="0"/>
              </a:rPr>
              <a:t>Palm Springs: Director of ED and trauma for a couple of years, continue to own a home there.</a:t>
            </a:r>
          </a:p>
          <a:p>
            <a:pPr>
              <a:buFont typeface="Arial" panose="020B0604020202020204" pitchFamily="34" charset="0"/>
              <a:buChar char="•"/>
            </a:pPr>
            <a:r>
              <a:rPr lang="en-US" altLang="en-US" sz="3200" dirty="0">
                <a:latin typeface="+mn-lt"/>
                <a:cs typeface="Calibri" charset="0"/>
              </a:rPr>
              <a:t>Work in LA as Executive Director of emergency services at Cedars Sinai Medical Center (7 years).</a:t>
            </a:r>
          </a:p>
          <a:p>
            <a:pPr>
              <a:buFont typeface="Arial" panose="020B0604020202020204" pitchFamily="34" charset="0"/>
              <a:buChar char="•"/>
            </a:pPr>
            <a:r>
              <a:rPr lang="en-US" altLang="en-US" sz="3200" dirty="0">
                <a:latin typeface="+mn-lt"/>
                <a:cs typeface="Calibri" charset="0"/>
              </a:rPr>
              <a:t>Fellowship in Health Management Studies - GE Health Management Academy in New York. </a:t>
            </a:r>
          </a:p>
          <a:p>
            <a:pPr>
              <a:buFont typeface="Arial" panose="020B0604020202020204" pitchFamily="34" charset="0"/>
              <a:buChar char="•"/>
            </a:pPr>
            <a:r>
              <a:rPr lang="en-US" altLang="en-US" sz="3200" dirty="0">
                <a:latin typeface="+mn-lt"/>
                <a:cs typeface="Calibri" charset="0"/>
              </a:rPr>
              <a:t>Traveled to the Middle East, Asia, Europe, and Japan, amongst others. </a:t>
            </a:r>
          </a:p>
          <a:p>
            <a:pPr>
              <a:buFont typeface="Arial" panose="020B0604020202020204" pitchFamily="34" charset="0"/>
              <a:buChar char="•"/>
            </a:pPr>
            <a:r>
              <a:rPr lang="en-US" altLang="en-US" sz="3200" dirty="0">
                <a:latin typeface="+mn-lt"/>
                <a:cs typeface="Calibri" charset="0"/>
              </a:rPr>
              <a:t>I hike, golf, weight train, and curl when I am home. </a:t>
            </a:r>
          </a:p>
          <a:p>
            <a:pPr>
              <a:buFont typeface="Arial" panose="020B0604020202020204" pitchFamily="34" charset="0"/>
              <a:buChar char="•"/>
            </a:pPr>
            <a:r>
              <a:rPr lang="en-US" altLang="en-US" sz="3200" dirty="0">
                <a:latin typeface="+mn-lt"/>
                <a:cs typeface="Calibri" charset="0"/>
              </a:rPr>
              <a:t>My Canadian roots are never lost on me. </a:t>
            </a:r>
          </a:p>
          <a:p>
            <a:pPr>
              <a:buFont typeface="Arial" panose="020B0604020202020204" pitchFamily="34" charset="0"/>
              <a:buChar char="•"/>
            </a:pPr>
            <a:r>
              <a:rPr lang="en-US" altLang="en-US" sz="3200" dirty="0">
                <a:latin typeface="+mn-lt"/>
                <a:cs typeface="Calibri" charset="0"/>
              </a:rPr>
              <a:t>I am a big Blue Jays fan and get many requests to teach the skills of curling in LA. </a:t>
            </a:r>
            <a:endParaRPr lang="en-US" altLang="en-US" sz="4000" dirty="0">
              <a:latin typeface="+mn-lt"/>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381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Claude Stang</a:t>
            </a:r>
          </a:p>
        </p:txBody>
      </p:sp>
    </p:spTree>
    <p:extLst>
      <p:ext uri="{BB962C8B-B14F-4D97-AF65-F5344CB8AC3E}">
        <p14:creationId xmlns:p14="http://schemas.microsoft.com/office/powerpoint/2010/main" val="1955626065"/>
      </p:ext>
    </p:extLst>
  </p:cSld>
  <p:clrMapOvr>
    <a:masterClrMapping/>
  </p:clrMapOvr>
  <mc:AlternateContent xmlns:mc="http://schemas.openxmlformats.org/markup-compatibility/2006" xmlns:p14="http://schemas.microsoft.com/office/powerpoint/2010/main">
    <mc:Choice Requires="p14">
      <p:transition spd="slow" p14:dur="3400" advClick="0" advTm="40000">
        <p14:reveal dir="r"/>
      </p:transition>
    </mc:Choice>
    <mc:Fallback xmlns="">
      <p:transition spd="slow" advClick="0" advTm="4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1219200" y="266700"/>
            <a:ext cx="17068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Kelly Greenwald (Tremaine/Taylor)</a:t>
            </a:r>
          </a:p>
        </p:txBody>
      </p:sp>
      <p:pic>
        <p:nvPicPr>
          <p:cNvPr id="4" name="Picture 3" descr="A person in a graduation gown&#10;&#10;Description automatically generated">
            <a:extLst>
              <a:ext uri="{FF2B5EF4-FFF2-40B4-BE49-F238E27FC236}">
                <a16:creationId xmlns:a16="http://schemas.microsoft.com/office/drawing/2014/main" id="{9208EF77-212C-83A8-D9BE-A461904CA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227" y="1505770"/>
            <a:ext cx="5369773" cy="7917362"/>
          </a:xfrm>
          <a:prstGeom prst="rect">
            <a:avLst/>
          </a:prstGeom>
        </p:spPr>
      </p:pic>
      <p:pic>
        <p:nvPicPr>
          <p:cNvPr id="7" name="Picture 6">
            <a:extLst>
              <a:ext uri="{FF2B5EF4-FFF2-40B4-BE49-F238E27FC236}">
                <a16:creationId xmlns:a16="http://schemas.microsoft.com/office/drawing/2014/main" id="{AB6CBED5-F7A3-1836-681D-DC3344BAD03A}"/>
              </a:ext>
            </a:extLst>
          </p:cNvPr>
          <p:cNvPicPr>
            <a:picLocks noChangeAspect="1"/>
          </p:cNvPicPr>
          <p:nvPr/>
        </p:nvPicPr>
        <p:blipFill>
          <a:blip r:embed="rId4"/>
          <a:stretch>
            <a:fillRect/>
          </a:stretch>
        </p:blipFill>
        <p:spPr>
          <a:xfrm>
            <a:off x="9296400" y="1493338"/>
            <a:ext cx="5361646" cy="7917362"/>
          </a:xfrm>
          <a:prstGeom prst="rect">
            <a:avLst/>
          </a:prstGeom>
        </p:spPr>
      </p:pic>
    </p:spTree>
    <p:extLst>
      <p:ext uri="{BB962C8B-B14F-4D97-AF65-F5344CB8AC3E}">
        <p14:creationId xmlns:p14="http://schemas.microsoft.com/office/powerpoint/2010/main" val="4174960415"/>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4097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000" dirty="0">
                <a:latin typeface="+mn-lt"/>
                <a:cs typeface="Calibri" charset="0"/>
              </a:rPr>
              <a:t>Lives in Battleford, SK.</a:t>
            </a:r>
          </a:p>
          <a:p>
            <a:pPr>
              <a:buFont typeface="Arial" panose="020B0604020202020204" pitchFamily="34" charset="0"/>
              <a:buChar char="•"/>
            </a:pPr>
            <a:r>
              <a:rPr lang="en-US" altLang="en-US" sz="4000" dirty="0">
                <a:latin typeface="+mn-lt"/>
                <a:cs typeface="Calibri" charset="0"/>
              </a:rPr>
              <a:t>Works in North Battleford as the communicable disease nursing supervisor: STBBI’s in the local former health region, integrated northern health and to the SHA provincially. </a:t>
            </a:r>
          </a:p>
          <a:p>
            <a:pPr>
              <a:buFont typeface="Arial" panose="020B0604020202020204" pitchFamily="34" charset="0"/>
              <a:buChar char="•"/>
            </a:pPr>
            <a:r>
              <a:rPr lang="en-US" altLang="en-US" sz="4000" dirty="0">
                <a:latin typeface="+mn-lt"/>
                <a:cs typeface="Calibri" charset="0"/>
              </a:rPr>
              <a:t>Married to Brian Greenwald (20 years). </a:t>
            </a:r>
          </a:p>
          <a:p>
            <a:pPr>
              <a:buFont typeface="Arial" panose="020B0604020202020204" pitchFamily="34" charset="0"/>
              <a:buChar char="•"/>
            </a:pPr>
            <a:r>
              <a:rPr lang="en-US" altLang="en-US" sz="4000" dirty="0">
                <a:latin typeface="+mn-lt"/>
                <a:cs typeface="Calibri" charset="0"/>
              </a:rPr>
              <a:t>Had a recent knee replacement.</a:t>
            </a:r>
          </a:p>
          <a:p>
            <a:pPr>
              <a:buFont typeface="Arial" panose="020B0604020202020204" pitchFamily="34" charset="0"/>
              <a:buChar char="•"/>
            </a:pPr>
            <a:r>
              <a:rPr lang="en-US" altLang="en-US" sz="4000" dirty="0">
                <a:latin typeface="+mn-lt"/>
                <a:cs typeface="Calibri" charset="0"/>
              </a:rPr>
              <a:t>3 children: Becky (31), Emma (28), Kyla (26) </a:t>
            </a:r>
          </a:p>
          <a:p>
            <a:pPr>
              <a:buFont typeface="Arial" panose="020B0604020202020204" pitchFamily="34" charset="0"/>
              <a:buChar char="•"/>
            </a:pPr>
            <a:r>
              <a:rPr lang="en-US" altLang="en-US" sz="4000" dirty="0">
                <a:latin typeface="+mn-lt"/>
                <a:cs typeface="Calibri" charset="0"/>
              </a:rPr>
              <a:t>Raising Adelyn, Kyla’s daughter (8 years).  </a:t>
            </a:r>
          </a:p>
          <a:p>
            <a:pPr>
              <a:buFont typeface="Arial" panose="020B0604020202020204" pitchFamily="34" charset="0"/>
              <a:buChar char="•"/>
            </a:pPr>
            <a:r>
              <a:rPr lang="en-US" altLang="en-US" sz="4000" dirty="0">
                <a:latin typeface="+mn-lt"/>
                <a:cs typeface="Calibri" charset="0"/>
              </a:rPr>
              <a:t>Have Roughrider season tickets and enjoy our excursions to Regina.  </a:t>
            </a:r>
          </a:p>
          <a:p>
            <a:pPr>
              <a:buFont typeface="Arial" panose="020B0604020202020204" pitchFamily="34" charset="0"/>
              <a:buChar char="•"/>
            </a:pPr>
            <a:r>
              <a:rPr lang="en-US" altLang="en-US" sz="4000" dirty="0">
                <a:latin typeface="+mn-lt"/>
                <a:cs typeface="Calibri" charset="0"/>
              </a:rPr>
              <a:t>Enjoys gardening.</a:t>
            </a:r>
          </a:p>
          <a:p>
            <a:pPr>
              <a:buFont typeface="Arial" panose="020B0604020202020204" pitchFamily="34" charset="0"/>
              <a:buChar char="•"/>
            </a:pPr>
            <a:r>
              <a:rPr lang="en-US" altLang="en-US" sz="4000" dirty="0">
                <a:latin typeface="+mn-lt"/>
                <a:cs typeface="Calibri" charset="0"/>
              </a:rPr>
              <a:t>Hopes to travel to Hawaii in the near future!</a:t>
            </a:r>
          </a:p>
          <a:p>
            <a:pPr>
              <a:buFont typeface="Arial" panose="020B0604020202020204" pitchFamily="34" charset="0"/>
              <a:buChar char="•"/>
            </a:pPr>
            <a:r>
              <a:rPr lang="en-US" altLang="en-US" sz="4000" dirty="0">
                <a:latin typeface="+mn-lt"/>
                <a:cs typeface="Calibri" charset="0"/>
              </a:rPr>
              <a:t>Favorite USask memories: Laughs and conversations between classes and in labs. I think fondly of all my university colleagues and quite enjoy when our paths cross and memories flash back!</a:t>
            </a: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1676400" y="266700"/>
            <a:ext cx="1661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Kelly Greenwald (Tremaine/Taylor)</a:t>
            </a:r>
          </a:p>
        </p:txBody>
      </p:sp>
    </p:spTree>
    <p:extLst>
      <p:ext uri="{BB962C8B-B14F-4D97-AF65-F5344CB8AC3E}">
        <p14:creationId xmlns:p14="http://schemas.microsoft.com/office/powerpoint/2010/main" val="815098247"/>
      </p:ext>
    </p:extLst>
  </p:cSld>
  <p:clrMapOvr>
    <a:masterClrMapping/>
  </p:clrMapOvr>
  <mc:AlternateContent xmlns:mc="http://schemas.openxmlformats.org/markup-compatibility/2006" xmlns:p14="http://schemas.microsoft.com/office/powerpoint/2010/main">
    <mc:Choice Requires="p14">
      <p:transition spd="slow" p14:dur="3400" advClick="0" advTm="30000">
        <p14:reveal dir="r"/>
      </p:transition>
    </mc:Choice>
    <mc:Fallback xmlns="">
      <p:transition spd="slow" advClick="0" advTm="3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paper&#10;&#10;Description automatically generated">
            <a:extLst>
              <a:ext uri="{FF2B5EF4-FFF2-40B4-BE49-F238E27FC236}">
                <a16:creationId xmlns:a16="http://schemas.microsoft.com/office/drawing/2014/main" id="{5679D3B3-7C6A-3234-4674-1B5BAE6B20C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342900"/>
            <a:ext cx="11800615" cy="8915400"/>
          </a:xfrm>
          <a:prstGeom prst="rect">
            <a:avLst/>
          </a:prstGeom>
          <a:noFill/>
          <a:ln>
            <a:noFill/>
          </a:ln>
          <a:effectLst/>
        </p:spPr>
      </p:pic>
    </p:spTree>
    <p:extLst>
      <p:ext uri="{BB962C8B-B14F-4D97-AF65-F5344CB8AC3E}">
        <p14:creationId xmlns:p14="http://schemas.microsoft.com/office/powerpoint/2010/main" val="1859285507"/>
      </p:ext>
    </p:extLst>
  </p:cSld>
  <p:clrMapOvr>
    <a:masterClrMapping/>
  </p:clrMapOvr>
  <mc:AlternateContent xmlns:mc="http://schemas.openxmlformats.org/markup-compatibility/2006" xmlns:p14="http://schemas.microsoft.com/office/powerpoint/2010/main">
    <mc:Choice Requires="p14">
      <p:transition spd="slow" p14:dur="3400" advClick="0" advTm="15000">
        <p14:reveal dir="r"/>
      </p:transition>
    </mc:Choice>
    <mc:Fallback xmlns="">
      <p:transition spd="slow" advClick="0" advTm="15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48B4E6-F254-FFD8-01C1-2BE0D1BBE00C}"/>
              </a:ext>
            </a:extLst>
          </p:cNvPr>
          <p:cNvSpPr txBox="1"/>
          <p:nvPr/>
        </p:nvSpPr>
        <p:spPr>
          <a:xfrm>
            <a:off x="-38344" y="38100"/>
            <a:ext cx="18326344" cy="1015663"/>
          </a:xfrm>
          <a:prstGeom prst="rect">
            <a:avLst/>
          </a:prstGeom>
          <a:noFill/>
        </p:spPr>
        <p:txBody>
          <a:bodyPr wrap="square" rtlCol="0">
            <a:spAutoFit/>
          </a:bodyPr>
          <a:lstStyle/>
          <a:p>
            <a:pPr algn="ctr"/>
            <a:r>
              <a:rPr lang="en-US" sz="6000" b="1" dirty="0">
                <a:solidFill>
                  <a:schemeClr val="bg1"/>
                </a:solidFill>
                <a:effectLst>
                  <a:outerShdw blurRad="38100" dist="38100" dir="2700000" algn="tl">
                    <a:srgbClr val="000000">
                      <a:alpha val="43137"/>
                    </a:srgbClr>
                  </a:outerShdw>
                </a:effectLst>
              </a:rPr>
              <a:t>June 7-9, 2019</a:t>
            </a:r>
          </a:p>
        </p:txBody>
      </p:sp>
      <p:pic>
        <p:nvPicPr>
          <p:cNvPr id="4" name="Picture 3">
            <a:extLst>
              <a:ext uri="{FF2B5EF4-FFF2-40B4-BE49-F238E27FC236}">
                <a16:creationId xmlns:a16="http://schemas.microsoft.com/office/drawing/2014/main" id="{5F62248F-118D-9A5A-533F-65C0C3A5166A}"/>
              </a:ext>
            </a:extLst>
          </p:cNvPr>
          <p:cNvPicPr>
            <a:picLocks noChangeAspect="1"/>
          </p:cNvPicPr>
          <p:nvPr/>
        </p:nvPicPr>
        <p:blipFill>
          <a:blip r:embed="rId2">
            <a:extLst>
              <a:ext uri="{28A0092B-C50C-407E-A947-70E740481C1C}">
                <a14:useLocalDpi xmlns:a14="http://schemas.microsoft.com/office/drawing/2010/main" val="0"/>
              </a:ext>
            </a:extLst>
          </a:blip>
          <a:srcRect l="7031" t="7603" r="6874" b="29791"/>
          <a:stretch>
            <a:fillRect/>
          </a:stretch>
        </p:blipFill>
        <p:spPr bwMode="auto">
          <a:xfrm>
            <a:off x="381000" y="1072490"/>
            <a:ext cx="8582552" cy="4680610"/>
          </a:xfrm>
          <a:prstGeom prst="rect">
            <a:avLst/>
          </a:prstGeom>
          <a:noFill/>
        </p:spPr>
      </p:pic>
      <p:pic>
        <p:nvPicPr>
          <p:cNvPr id="8" name="Picture 7">
            <a:extLst>
              <a:ext uri="{FF2B5EF4-FFF2-40B4-BE49-F238E27FC236}">
                <a16:creationId xmlns:a16="http://schemas.microsoft.com/office/drawing/2014/main" id="{6C3C1482-DC07-BD00-10E6-819A9B0D6204}"/>
              </a:ext>
            </a:extLst>
          </p:cNvPr>
          <p:cNvPicPr>
            <a:picLocks noChangeAspect="1"/>
          </p:cNvPicPr>
          <p:nvPr/>
        </p:nvPicPr>
        <p:blipFill>
          <a:blip r:embed="rId3">
            <a:extLst>
              <a:ext uri="{28A0092B-C50C-407E-A947-70E740481C1C}">
                <a14:useLocalDpi xmlns:a14="http://schemas.microsoft.com/office/drawing/2010/main" val="0"/>
              </a:ext>
            </a:extLst>
          </a:blip>
          <a:srcRect l="3593" t="14375" r="5154" b="21353"/>
          <a:stretch>
            <a:fillRect/>
          </a:stretch>
        </p:blipFill>
        <p:spPr bwMode="auto">
          <a:xfrm>
            <a:off x="9144000" y="1105654"/>
            <a:ext cx="8887584" cy="4695631"/>
          </a:xfrm>
          <a:prstGeom prst="rect">
            <a:avLst/>
          </a:prstGeom>
          <a:noFill/>
        </p:spPr>
      </p:pic>
      <p:pic>
        <p:nvPicPr>
          <p:cNvPr id="9" name="Picture 8">
            <a:extLst>
              <a:ext uri="{FF2B5EF4-FFF2-40B4-BE49-F238E27FC236}">
                <a16:creationId xmlns:a16="http://schemas.microsoft.com/office/drawing/2014/main" id="{017B79B8-BEC9-848A-2615-E5480663A2EF}"/>
              </a:ext>
            </a:extLst>
          </p:cNvPr>
          <p:cNvPicPr>
            <a:picLocks noChangeAspect="1"/>
          </p:cNvPicPr>
          <p:nvPr/>
        </p:nvPicPr>
        <p:blipFill>
          <a:blip r:embed="rId4">
            <a:extLst>
              <a:ext uri="{28A0092B-C50C-407E-A947-70E740481C1C}">
                <a14:useLocalDpi xmlns:a14="http://schemas.microsoft.com/office/drawing/2010/main" val="0"/>
              </a:ext>
            </a:extLst>
          </a:blip>
          <a:srcRect t="31250" b="35312"/>
          <a:stretch>
            <a:fillRect/>
          </a:stretch>
        </p:blipFill>
        <p:spPr bwMode="auto">
          <a:xfrm>
            <a:off x="76200" y="5872470"/>
            <a:ext cx="9816884" cy="4376430"/>
          </a:xfrm>
          <a:prstGeom prst="rect">
            <a:avLst/>
          </a:prstGeom>
          <a:noFill/>
        </p:spPr>
      </p:pic>
      <p:pic>
        <p:nvPicPr>
          <p:cNvPr id="10" name="Picture 9">
            <a:extLst>
              <a:ext uri="{FF2B5EF4-FFF2-40B4-BE49-F238E27FC236}">
                <a16:creationId xmlns:a16="http://schemas.microsoft.com/office/drawing/2014/main" id="{822816C6-471C-149F-7056-619667DB5C7D}"/>
              </a:ext>
            </a:extLst>
          </p:cNvPr>
          <p:cNvPicPr>
            <a:picLocks noChangeAspect="1"/>
          </p:cNvPicPr>
          <p:nvPr/>
        </p:nvPicPr>
        <p:blipFill>
          <a:blip r:embed="rId5"/>
          <a:stretch>
            <a:fillRect/>
          </a:stretch>
        </p:blipFill>
        <p:spPr>
          <a:xfrm>
            <a:off x="9893084" y="5981700"/>
            <a:ext cx="8168328" cy="4002153"/>
          </a:xfrm>
          <a:prstGeom prst="rect">
            <a:avLst/>
          </a:prstGeom>
        </p:spPr>
      </p:pic>
    </p:spTree>
    <p:extLst>
      <p:ext uri="{BB962C8B-B14F-4D97-AF65-F5344CB8AC3E}">
        <p14:creationId xmlns:p14="http://schemas.microsoft.com/office/powerpoint/2010/main" val="275229741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4859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000" dirty="0">
                <a:latin typeface="+mn-lt"/>
                <a:cs typeface="Calibri" charset="0"/>
              </a:rPr>
              <a:t>Lives in Assiniboia, SK.</a:t>
            </a:r>
          </a:p>
          <a:p>
            <a:pPr>
              <a:buFont typeface="Arial" panose="020B0604020202020204" pitchFamily="34" charset="0"/>
              <a:buChar char="•"/>
            </a:pPr>
            <a:r>
              <a:rPr lang="en-US" altLang="en-US" sz="4000" dirty="0">
                <a:latin typeface="+mn-lt"/>
                <a:cs typeface="Calibri" charset="0"/>
              </a:rPr>
              <a:t>1994-95 – Casual RN at Plains Health Centre.</a:t>
            </a:r>
          </a:p>
          <a:p>
            <a:pPr>
              <a:buFont typeface="Arial" panose="020B0604020202020204" pitchFamily="34" charset="0"/>
              <a:buChar char="•"/>
            </a:pPr>
            <a:r>
              <a:rPr lang="en-US" altLang="en-US" sz="4000" dirty="0">
                <a:latin typeface="+mn-lt"/>
                <a:cs typeface="Calibri" charset="0"/>
              </a:rPr>
              <a:t>1995-2007 – Casual in South Central (LTC &amp; some acute care).</a:t>
            </a:r>
          </a:p>
          <a:p>
            <a:pPr>
              <a:buFont typeface="Arial" panose="020B0604020202020204" pitchFamily="34" charset="0"/>
              <a:buChar char="•"/>
            </a:pPr>
            <a:r>
              <a:rPr lang="en-US" altLang="en-US" sz="4000" dirty="0">
                <a:latin typeface="+mn-lt"/>
                <a:cs typeface="Calibri" charset="0"/>
              </a:rPr>
              <a:t>2005-2007 – Public Health Nurse ¾ time &amp; casual in Bengough &amp; Assiniboia.</a:t>
            </a:r>
          </a:p>
          <a:p>
            <a:pPr>
              <a:buFont typeface="Arial" panose="020B0604020202020204" pitchFamily="34" charset="0"/>
              <a:buChar char="•"/>
            </a:pPr>
            <a:r>
              <a:rPr lang="en-US" altLang="en-US" sz="4000" dirty="0">
                <a:latin typeface="+mn-lt"/>
                <a:cs typeface="Calibri" charset="0"/>
              </a:rPr>
              <a:t>2007-2022 – Public Health Nurse in Moose Jaw (until 2011) then Assiniboia.</a:t>
            </a:r>
          </a:p>
          <a:p>
            <a:pPr>
              <a:buFont typeface="Arial" panose="020B0604020202020204" pitchFamily="34" charset="0"/>
              <a:buChar char="•"/>
            </a:pPr>
            <a:r>
              <a:rPr lang="en-US" altLang="en-US" sz="4000" dirty="0">
                <a:latin typeface="+mn-lt"/>
                <a:cs typeface="Calibri" charset="0"/>
              </a:rPr>
              <a:t>2022 – Retired from nursing, started work with Labor Relations &amp; Workplace Safety, in P.A. in 2021 and worked as an Occupational Health Officer until 2023.</a:t>
            </a:r>
          </a:p>
          <a:p>
            <a:pPr>
              <a:buFont typeface="Arial" panose="020B0604020202020204" pitchFamily="34" charset="0"/>
              <a:buChar char="•"/>
            </a:pPr>
            <a:r>
              <a:rPr lang="en-US" altLang="en-US" sz="4000" dirty="0">
                <a:latin typeface="+mn-lt"/>
                <a:cs typeface="Calibri" charset="0"/>
              </a:rPr>
              <a:t>April-August 2023 – LTC in Assiniboia &amp; Lafleche.</a:t>
            </a:r>
          </a:p>
          <a:p>
            <a:pPr>
              <a:buFont typeface="Arial" panose="020B0604020202020204" pitchFamily="34" charset="0"/>
              <a:buChar char="•"/>
            </a:pPr>
            <a:r>
              <a:rPr lang="en-US" altLang="en-US" sz="4000" dirty="0">
                <a:latin typeface="+mn-lt"/>
                <a:cs typeface="Calibri" charset="0"/>
              </a:rPr>
              <a:t>August 2023 – Senior Program Consultant with Ministry of Health - LTC, Home Care &amp; Palliative Care.  </a:t>
            </a:r>
          </a:p>
          <a:p>
            <a:pPr>
              <a:buFont typeface="Arial" panose="020B0604020202020204" pitchFamily="34" charset="0"/>
              <a:buChar char="•"/>
            </a:pPr>
            <a:r>
              <a:rPr lang="en-US" altLang="en-US" sz="4000" dirty="0">
                <a:latin typeface="+mn-lt"/>
                <a:cs typeface="Calibri" charset="0"/>
              </a:rPr>
              <a:t>Married in 1992 to Harley (separated 2011, divorced 2022).</a:t>
            </a:r>
          </a:p>
          <a:p>
            <a:pPr>
              <a:buFont typeface="Arial" panose="020B0604020202020204" pitchFamily="34" charset="0"/>
              <a:buChar char="•"/>
            </a:pPr>
            <a:r>
              <a:rPr lang="en-US" altLang="en-US" sz="4000" dirty="0">
                <a:latin typeface="+mn-lt"/>
                <a:cs typeface="Calibri" charset="0"/>
              </a:rPr>
              <a:t>3 children: Brett (1992), Noah (1996) &amp; Alyssa (2000).</a:t>
            </a:r>
          </a:p>
          <a:p>
            <a:pPr>
              <a:buFont typeface="Arial" panose="020B0604020202020204" pitchFamily="34" charset="0"/>
              <a:buChar char="•"/>
            </a:pPr>
            <a:r>
              <a:rPr lang="en-US" altLang="en-US" sz="4000" dirty="0">
                <a:latin typeface="+mn-lt"/>
                <a:cs typeface="Calibri" charset="0"/>
              </a:rPr>
              <a:t>4 granddaughters.</a:t>
            </a:r>
            <a:endParaRPr lang="en-US" altLang="en-US" dirty="0">
              <a:latin typeface="+mn-lt"/>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600" kern="0" dirty="0"/>
              <a:t>Lori Anderson (</a:t>
            </a:r>
            <a:r>
              <a:rPr lang="en-US" sz="6600" kern="0" dirty="0" err="1"/>
              <a:t>Dahlman</a:t>
            </a:r>
            <a:r>
              <a:rPr lang="en-US" sz="6600" kern="0" dirty="0"/>
              <a:t>)</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spTree>
    <p:extLst>
      <p:ext uri="{BB962C8B-B14F-4D97-AF65-F5344CB8AC3E}">
        <p14:creationId xmlns:p14="http://schemas.microsoft.com/office/powerpoint/2010/main" val="862871613"/>
      </p:ext>
    </p:extLst>
  </p:cSld>
  <p:clrMapOvr>
    <a:masterClrMapping/>
  </p:clrMapOvr>
  <mc:AlternateContent xmlns:mc="http://schemas.openxmlformats.org/markup-compatibility/2006" xmlns:p14="http://schemas.microsoft.com/office/powerpoint/2010/main">
    <mc:Choice Requires="p14">
      <p:transition spd="slow" p14:dur="3400" advClick="0" advTm="25000">
        <p14:reveal dir="r"/>
      </p:transition>
    </mc:Choice>
    <mc:Fallback xmlns="">
      <p:transition spd="slow" advClick="0" advTm="25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C02BEC-D2BF-CC21-460B-06A034E05040}"/>
              </a:ext>
            </a:extLst>
          </p:cNvPr>
          <p:cNvPicPr>
            <a:picLocks noChangeAspect="1"/>
          </p:cNvPicPr>
          <p:nvPr/>
        </p:nvPicPr>
        <p:blipFill rotWithShape="1">
          <a:blip r:embed="rId2">
            <a:extLst>
              <a:ext uri="{28A0092B-C50C-407E-A947-70E740481C1C}">
                <a14:useLocalDpi xmlns:a14="http://schemas.microsoft.com/office/drawing/2010/main" val="0"/>
              </a:ext>
            </a:extLst>
          </a:blip>
          <a:srcRect l="7484" t="22030" b="21341"/>
          <a:stretch/>
        </p:blipFill>
        <p:spPr bwMode="auto">
          <a:xfrm>
            <a:off x="-52816" y="540505"/>
            <a:ext cx="9861952" cy="4526795"/>
          </a:xfrm>
          <a:prstGeom prst="rect">
            <a:avLst/>
          </a:prstGeom>
          <a:noFill/>
        </p:spPr>
      </p:pic>
      <p:pic>
        <p:nvPicPr>
          <p:cNvPr id="3" name="Picture 2">
            <a:extLst>
              <a:ext uri="{FF2B5EF4-FFF2-40B4-BE49-F238E27FC236}">
                <a16:creationId xmlns:a16="http://schemas.microsoft.com/office/drawing/2014/main" id="{9844B3CD-A93B-BE49-64AF-B6EA9D32DB4D}"/>
              </a:ext>
            </a:extLst>
          </p:cNvPr>
          <p:cNvPicPr>
            <a:picLocks noChangeAspect="1"/>
          </p:cNvPicPr>
          <p:nvPr/>
        </p:nvPicPr>
        <p:blipFill rotWithShape="1">
          <a:blip r:embed="rId3">
            <a:extLst>
              <a:ext uri="{28A0092B-C50C-407E-A947-70E740481C1C}">
                <a14:useLocalDpi xmlns:a14="http://schemas.microsoft.com/office/drawing/2010/main" val="0"/>
              </a:ext>
            </a:extLst>
          </a:blip>
          <a:srcRect l="7411" t="18344" r="9291" b="11282"/>
          <a:stretch/>
        </p:blipFill>
        <p:spPr bwMode="auto">
          <a:xfrm>
            <a:off x="9829800" y="-26477"/>
            <a:ext cx="8761026" cy="5550977"/>
          </a:xfrm>
          <a:prstGeom prst="rect">
            <a:avLst/>
          </a:prstGeom>
          <a:noFill/>
        </p:spPr>
      </p:pic>
      <p:pic>
        <p:nvPicPr>
          <p:cNvPr id="5" name="Picture 4">
            <a:extLst>
              <a:ext uri="{FF2B5EF4-FFF2-40B4-BE49-F238E27FC236}">
                <a16:creationId xmlns:a16="http://schemas.microsoft.com/office/drawing/2014/main" id="{AED496C3-4745-06A6-6BDC-DDD851EB3345}"/>
              </a:ext>
            </a:extLst>
          </p:cNvPr>
          <p:cNvPicPr>
            <a:picLocks noChangeAspect="1"/>
          </p:cNvPicPr>
          <p:nvPr/>
        </p:nvPicPr>
        <p:blipFill rotWithShape="1">
          <a:blip r:embed="rId4">
            <a:extLst>
              <a:ext uri="{28A0092B-C50C-407E-A947-70E740481C1C}">
                <a14:useLocalDpi xmlns:a14="http://schemas.microsoft.com/office/drawing/2010/main" val="0"/>
              </a:ext>
            </a:extLst>
          </a:blip>
          <a:srcRect l="13437" t="15468" r="17186" b="14166"/>
          <a:stretch/>
        </p:blipFill>
        <p:spPr bwMode="auto">
          <a:xfrm>
            <a:off x="11608871" y="5372100"/>
            <a:ext cx="6450529" cy="4907796"/>
          </a:xfrm>
          <a:prstGeom prst="rect">
            <a:avLst/>
          </a:prstGeom>
          <a:noFill/>
        </p:spPr>
      </p:pic>
      <p:pic>
        <p:nvPicPr>
          <p:cNvPr id="6" name="Picture 5">
            <a:extLst>
              <a:ext uri="{FF2B5EF4-FFF2-40B4-BE49-F238E27FC236}">
                <a16:creationId xmlns:a16="http://schemas.microsoft.com/office/drawing/2014/main" id="{5CC64067-EE33-730C-07B0-F3D4281EB075}"/>
              </a:ext>
            </a:extLst>
          </p:cNvPr>
          <p:cNvPicPr>
            <a:picLocks noChangeAspect="1"/>
          </p:cNvPicPr>
          <p:nvPr/>
        </p:nvPicPr>
        <p:blipFill>
          <a:blip r:embed="rId5">
            <a:extLst>
              <a:ext uri="{28A0092B-C50C-407E-A947-70E740481C1C}">
                <a14:useLocalDpi xmlns:a14="http://schemas.microsoft.com/office/drawing/2010/main" val="0"/>
              </a:ext>
            </a:extLst>
          </a:blip>
          <a:srcRect l="8124" t="26250" r="8554" b="27916"/>
          <a:stretch>
            <a:fillRect/>
          </a:stretch>
        </p:blipFill>
        <p:spPr bwMode="auto">
          <a:xfrm>
            <a:off x="24539" y="5600700"/>
            <a:ext cx="11267108" cy="4648200"/>
          </a:xfrm>
          <a:prstGeom prst="rect">
            <a:avLst/>
          </a:prstGeom>
          <a:noFill/>
        </p:spPr>
      </p:pic>
    </p:spTree>
    <p:extLst>
      <p:ext uri="{BB962C8B-B14F-4D97-AF65-F5344CB8AC3E}">
        <p14:creationId xmlns:p14="http://schemas.microsoft.com/office/powerpoint/2010/main" val="310258410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2CBDE8-4951-21ED-54EB-F7321275D70B}"/>
              </a:ext>
            </a:extLst>
          </p:cNvPr>
          <p:cNvPicPr>
            <a:picLocks noChangeAspect="1"/>
          </p:cNvPicPr>
          <p:nvPr/>
        </p:nvPicPr>
        <p:blipFill rotWithShape="1">
          <a:blip r:embed="rId2">
            <a:extLst>
              <a:ext uri="{28A0092B-C50C-407E-A947-70E740481C1C}">
                <a14:useLocalDpi xmlns:a14="http://schemas.microsoft.com/office/drawing/2010/main" val="0"/>
              </a:ext>
            </a:extLst>
          </a:blip>
          <a:srcRect t="18573" b="15404"/>
          <a:stretch/>
        </p:blipFill>
        <p:spPr bwMode="auto">
          <a:xfrm>
            <a:off x="-228600" y="0"/>
            <a:ext cx="8388144" cy="4152900"/>
          </a:xfrm>
          <a:prstGeom prst="rect">
            <a:avLst/>
          </a:prstGeom>
          <a:noFill/>
        </p:spPr>
      </p:pic>
      <p:pic>
        <p:nvPicPr>
          <p:cNvPr id="3" name="Picture 2">
            <a:extLst>
              <a:ext uri="{FF2B5EF4-FFF2-40B4-BE49-F238E27FC236}">
                <a16:creationId xmlns:a16="http://schemas.microsoft.com/office/drawing/2014/main" id="{041D39C7-DEFF-1593-991B-EF3801C2EF5B}"/>
              </a:ext>
            </a:extLst>
          </p:cNvPr>
          <p:cNvPicPr>
            <a:picLocks noChangeAspect="1"/>
          </p:cNvPicPr>
          <p:nvPr/>
        </p:nvPicPr>
        <p:blipFill>
          <a:blip r:embed="rId3">
            <a:extLst>
              <a:ext uri="{28A0092B-C50C-407E-A947-70E740481C1C}">
                <a14:useLocalDpi xmlns:a14="http://schemas.microsoft.com/office/drawing/2010/main" val="0"/>
              </a:ext>
            </a:extLst>
          </a:blip>
          <a:srcRect l="9146" t="32195" r="22481" b="29062"/>
          <a:stretch>
            <a:fillRect/>
          </a:stretch>
        </p:blipFill>
        <p:spPr bwMode="auto">
          <a:xfrm>
            <a:off x="0" y="4272517"/>
            <a:ext cx="7256144" cy="3082843"/>
          </a:xfrm>
          <a:prstGeom prst="rect">
            <a:avLst/>
          </a:prstGeom>
          <a:noFill/>
        </p:spPr>
      </p:pic>
      <p:pic>
        <p:nvPicPr>
          <p:cNvPr id="5" name="Picture 4">
            <a:extLst>
              <a:ext uri="{FF2B5EF4-FFF2-40B4-BE49-F238E27FC236}">
                <a16:creationId xmlns:a16="http://schemas.microsoft.com/office/drawing/2014/main" id="{B6CA5D34-7726-717C-44F2-A850F51FC8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53546" y="114300"/>
            <a:ext cx="5920525" cy="4440394"/>
          </a:xfrm>
          <a:prstGeom prst="rect">
            <a:avLst/>
          </a:prstGeom>
          <a:noFill/>
        </p:spPr>
      </p:pic>
      <p:pic>
        <p:nvPicPr>
          <p:cNvPr id="6" name="Picture 5">
            <a:extLst>
              <a:ext uri="{FF2B5EF4-FFF2-40B4-BE49-F238E27FC236}">
                <a16:creationId xmlns:a16="http://schemas.microsoft.com/office/drawing/2014/main" id="{632EA787-ED93-63BC-489C-17C893A21CFE}"/>
              </a:ext>
            </a:extLst>
          </p:cNvPr>
          <p:cNvPicPr>
            <a:picLocks noChangeAspect="1"/>
          </p:cNvPicPr>
          <p:nvPr/>
        </p:nvPicPr>
        <p:blipFill>
          <a:blip r:embed="rId5" cstate="print">
            <a:extLst>
              <a:ext uri="{28A0092B-C50C-407E-A947-70E740481C1C}">
                <a14:useLocalDpi xmlns:a14="http://schemas.microsoft.com/office/drawing/2010/main" val="0"/>
              </a:ext>
            </a:extLst>
          </a:blip>
          <a:srcRect l="24146" t="20061" r="24695" b="13741"/>
          <a:stretch>
            <a:fillRect/>
          </a:stretch>
        </p:blipFill>
        <p:spPr bwMode="auto">
          <a:xfrm>
            <a:off x="12121293" y="4976100"/>
            <a:ext cx="6177593" cy="5321935"/>
          </a:xfrm>
          <a:prstGeom prst="rect">
            <a:avLst/>
          </a:prstGeom>
          <a:noFill/>
        </p:spPr>
      </p:pic>
      <p:pic>
        <p:nvPicPr>
          <p:cNvPr id="12" name="Picture 11">
            <a:extLst>
              <a:ext uri="{FF2B5EF4-FFF2-40B4-BE49-F238E27FC236}">
                <a16:creationId xmlns:a16="http://schemas.microsoft.com/office/drawing/2014/main" id="{51A0B8AD-970E-6A93-E7F7-2AA9FBA6D2BC}"/>
              </a:ext>
            </a:extLst>
          </p:cNvPr>
          <p:cNvPicPr>
            <a:picLocks noChangeAspect="1"/>
          </p:cNvPicPr>
          <p:nvPr/>
        </p:nvPicPr>
        <p:blipFill>
          <a:blip r:embed="rId6" cstate="print">
            <a:extLst>
              <a:ext uri="{28A0092B-C50C-407E-A947-70E740481C1C}">
                <a14:useLocalDpi xmlns:a14="http://schemas.microsoft.com/office/drawing/2010/main" val="0"/>
              </a:ext>
            </a:extLst>
          </a:blip>
          <a:srcRect t="23123" b="37109"/>
          <a:stretch>
            <a:fillRect/>
          </a:stretch>
        </p:blipFill>
        <p:spPr bwMode="auto">
          <a:xfrm>
            <a:off x="1524000" y="7355360"/>
            <a:ext cx="5468440" cy="2898983"/>
          </a:xfrm>
          <a:prstGeom prst="rect">
            <a:avLst/>
          </a:prstGeom>
          <a:noFill/>
        </p:spPr>
      </p:pic>
      <p:pic>
        <p:nvPicPr>
          <p:cNvPr id="13" name="Picture 12">
            <a:extLst>
              <a:ext uri="{FF2B5EF4-FFF2-40B4-BE49-F238E27FC236}">
                <a16:creationId xmlns:a16="http://schemas.microsoft.com/office/drawing/2014/main" id="{A3CD3489-D488-8105-C429-3F3A06F4DE0D}"/>
              </a:ext>
            </a:extLst>
          </p:cNvPr>
          <p:cNvPicPr>
            <a:picLocks noChangeAspect="1"/>
          </p:cNvPicPr>
          <p:nvPr/>
        </p:nvPicPr>
        <p:blipFill>
          <a:blip r:embed="rId7"/>
          <a:stretch>
            <a:fillRect/>
          </a:stretch>
        </p:blipFill>
        <p:spPr>
          <a:xfrm>
            <a:off x="7293121" y="4914900"/>
            <a:ext cx="4822679" cy="4440393"/>
          </a:xfrm>
          <a:prstGeom prst="rect">
            <a:avLst/>
          </a:prstGeom>
        </p:spPr>
      </p:pic>
      <p:pic>
        <p:nvPicPr>
          <p:cNvPr id="14" name="Picture 13">
            <a:extLst>
              <a:ext uri="{FF2B5EF4-FFF2-40B4-BE49-F238E27FC236}">
                <a16:creationId xmlns:a16="http://schemas.microsoft.com/office/drawing/2014/main" id="{BABC279C-4A2C-20E5-BE7F-A44350A38436}"/>
              </a:ext>
            </a:extLst>
          </p:cNvPr>
          <p:cNvPicPr>
            <a:picLocks noChangeAspect="1"/>
          </p:cNvPicPr>
          <p:nvPr/>
        </p:nvPicPr>
        <p:blipFill>
          <a:blip r:embed="rId8"/>
          <a:stretch>
            <a:fillRect/>
          </a:stretch>
        </p:blipFill>
        <p:spPr>
          <a:xfrm>
            <a:off x="8149739" y="38100"/>
            <a:ext cx="4492693" cy="4120243"/>
          </a:xfrm>
          <a:prstGeom prst="rect">
            <a:avLst/>
          </a:prstGeom>
        </p:spPr>
      </p:pic>
    </p:spTree>
    <p:extLst>
      <p:ext uri="{BB962C8B-B14F-4D97-AF65-F5344CB8AC3E}">
        <p14:creationId xmlns:p14="http://schemas.microsoft.com/office/powerpoint/2010/main" val="18584790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AB8D44-255B-01F8-6B90-4EFB2337F5BF}"/>
              </a:ext>
            </a:extLst>
          </p:cNvPr>
          <p:cNvPicPr>
            <a:picLocks noChangeAspect="1"/>
          </p:cNvPicPr>
          <p:nvPr/>
        </p:nvPicPr>
        <p:blipFill>
          <a:blip r:embed="rId2">
            <a:extLst>
              <a:ext uri="{28A0092B-C50C-407E-A947-70E740481C1C}">
                <a14:useLocalDpi xmlns:a14="http://schemas.microsoft.com/office/drawing/2010/main" val="0"/>
              </a:ext>
            </a:extLst>
          </a:blip>
          <a:srcRect l="12621" t="31705" r="23001" b="18535"/>
          <a:stretch>
            <a:fillRect/>
          </a:stretch>
        </p:blipFill>
        <p:spPr bwMode="auto">
          <a:xfrm>
            <a:off x="8819765" y="655908"/>
            <a:ext cx="9453385" cy="5478192"/>
          </a:xfrm>
          <a:prstGeom prst="rect">
            <a:avLst/>
          </a:prstGeom>
          <a:noFill/>
        </p:spPr>
      </p:pic>
      <p:pic>
        <p:nvPicPr>
          <p:cNvPr id="7" name="Picture 6">
            <a:extLst>
              <a:ext uri="{FF2B5EF4-FFF2-40B4-BE49-F238E27FC236}">
                <a16:creationId xmlns:a16="http://schemas.microsoft.com/office/drawing/2014/main" id="{A1BDBB51-1B25-5EE6-89B4-F5D5C2E7C00D}"/>
              </a:ext>
            </a:extLst>
          </p:cNvPr>
          <p:cNvPicPr>
            <a:picLocks noChangeAspect="1"/>
          </p:cNvPicPr>
          <p:nvPr/>
        </p:nvPicPr>
        <p:blipFill>
          <a:blip r:embed="rId3" cstate="print">
            <a:extLst>
              <a:ext uri="{28A0092B-C50C-407E-A947-70E740481C1C}">
                <a14:useLocalDpi xmlns:a14="http://schemas.microsoft.com/office/drawing/2010/main" val="0"/>
              </a:ext>
            </a:extLst>
          </a:blip>
          <a:srcRect b="13539"/>
          <a:stretch>
            <a:fillRect/>
          </a:stretch>
        </p:blipFill>
        <p:spPr bwMode="auto">
          <a:xfrm>
            <a:off x="0" y="0"/>
            <a:ext cx="9100354" cy="6908212"/>
          </a:xfrm>
          <a:prstGeom prst="rect">
            <a:avLst/>
          </a:prstGeom>
          <a:noFill/>
        </p:spPr>
      </p:pic>
      <p:pic>
        <p:nvPicPr>
          <p:cNvPr id="8" name="Picture 7">
            <a:extLst>
              <a:ext uri="{FF2B5EF4-FFF2-40B4-BE49-F238E27FC236}">
                <a16:creationId xmlns:a16="http://schemas.microsoft.com/office/drawing/2014/main" id="{670509C7-2544-0C98-114D-2F69111BAF34}"/>
              </a:ext>
            </a:extLst>
          </p:cNvPr>
          <p:cNvPicPr>
            <a:picLocks noChangeAspect="1"/>
          </p:cNvPicPr>
          <p:nvPr/>
        </p:nvPicPr>
        <p:blipFill>
          <a:blip r:embed="rId4">
            <a:extLst>
              <a:ext uri="{28A0092B-C50C-407E-A947-70E740481C1C}">
                <a14:useLocalDpi xmlns:a14="http://schemas.microsoft.com/office/drawing/2010/main" val="0"/>
              </a:ext>
            </a:extLst>
          </a:blip>
          <a:srcRect t="27756" b="18413"/>
          <a:stretch>
            <a:fillRect/>
          </a:stretch>
        </p:blipFill>
        <p:spPr bwMode="auto">
          <a:xfrm>
            <a:off x="0" y="6908212"/>
            <a:ext cx="8686800" cy="3112088"/>
          </a:xfrm>
          <a:prstGeom prst="rect">
            <a:avLst/>
          </a:prstGeom>
          <a:noFill/>
        </p:spPr>
      </p:pic>
      <p:pic>
        <p:nvPicPr>
          <p:cNvPr id="9" name="Picture 8">
            <a:extLst>
              <a:ext uri="{FF2B5EF4-FFF2-40B4-BE49-F238E27FC236}">
                <a16:creationId xmlns:a16="http://schemas.microsoft.com/office/drawing/2014/main" id="{212174D1-FDD0-6155-3EC6-4A74F31443F2}"/>
              </a:ext>
            </a:extLst>
          </p:cNvPr>
          <p:cNvPicPr>
            <a:picLocks noChangeAspect="1"/>
          </p:cNvPicPr>
          <p:nvPr/>
        </p:nvPicPr>
        <p:blipFill>
          <a:blip r:embed="rId5">
            <a:extLst>
              <a:ext uri="{28A0092B-C50C-407E-A947-70E740481C1C}">
                <a14:useLocalDpi xmlns:a14="http://schemas.microsoft.com/office/drawing/2010/main" val="0"/>
              </a:ext>
            </a:extLst>
          </a:blip>
          <a:srcRect l="3415" t="26584" r="11983" b="30975"/>
          <a:stretch>
            <a:fillRect/>
          </a:stretch>
        </p:blipFill>
        <p:spPr bwMode="auto">
          <a:xfrm>
            <a:off x="8686800" y="6579130"/>
            <a:ext cx="9753600" cy="3669770"/>
          </a:xfrm>
          <a:prstGeom prst="rect">
            <a:avLst/>
          </a:prstGeom>
          <a:noFill/>
        </p:spPr>
      </p:pic>
    </p:spTree>
    <p:extLst>
      <p:ext uri="{BB962C8B-B14F-4D97-AF65-F5344CB8AC3E}">
        <p14:creationId xmlns:p14="http://schemas.microsoft.com/office/powerpoint/2010/main" val="415393462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649A02-8841-0F34-45CA-C1599BDCDCAC}"/>
              </a:ext>
            </a:extLst>
          </p:cNvPr>
          <p:cNvPicPr>
            <a:picLocks noChangeAspect="1"/>
          </p:cNvPicPr>
          <p:nvPr/>
        </p:nvPicPr>
        <p:blipFill>
          <a:blip r:embed="rId2" cstate="print">
            <a:extLst>
              <a:ext uri="{28A0092B-C50C-407E-A947-70E740481C1C}">
                <a14:useLocalDpi xmlns:a14="http://schemas.microsoft.com/office/drawing/2010/main" val="0"/>
              </a:ext>
            </a:extLst>
          </a:blip>
          <a:srcRect l="22682" t="16435" r="12682" b="29874"/>
          <a:stretch>
            <a:fillRect/>
          </a:stretch>
        </p:blipFill>
        <p:spPr bwMode="auto">
          <a:xfrm>
            <a:off x="1113295" y="0"/>
            <a:ext cx="5516105" cy="6109998"/>
          </a:xfrm>
          <a:prstGeom prst="rect">
            <a:avLst/>
          </a:prstGeom>
          <a:noFill/>
        </p:spPr>
      </p:pic>
      <p:pic>
        <p:nvPicPr>
          <p:cNvPr id="3" name="Picture 2">
            <a:extLst>
              <a:ext uri="{FF2B5EF4-FFF2-40B4-BE49-F238E27FC236}">
                <a16:creationId xmlns:a16="http://schemas.microsoft.com/office/drawing/2014/main" id="{0BD830F9-4340-6CA7-3AAA-1E2D2A365E2F}"/>
              </a:ext>
            </a:extLst>
          </p:cNvPr>
          <p:cNvPicPr>
            <a:picLocks noChangeAspect="1"/>
          </p:cNvPicPr>
          <p:nvPr/>
        </p:nvPicPr>
        <p:blipFill>
          <a:blip r:embed="rId3">
            <a:extLst>
              <a:ext uri="{28A0092B-C50C-407E-A947-70E740481C1C}">
                <a14:useLocalDpi xmlns:a14="http://schemas.microsoft.com/office/drawing/2010/main" val="0"/>
              </a:ext>
            </a:extLst>
          </a:blip>
          <a:srcRect l="21890" t="18292" r="15730" b="35121"/>
          <a:stretch>
            <a:fillRect/>
          </a:stretch>
        </p:blipFill>
        <p:spPr bwMode="auto">
          <a:xfrm>
            <a:off x="7543800" y="3230"/>
            <a:ext cx="9798132" cy="5486265"/>
          </a:xfrm>
          <a:prstGeom prst="rect">
            <a:avLst/>
          </a:prstGeom>
          <a:noFill/>
        </p:spPr>
      </p:pic>
      <p:pic>
        <p:nvPicPr>
          <p:cNvPr id="5" name="Picture 4">
            <a:extLst>
              <a:ext uri="{FF2B5EF4-FFF2-40B4-BE49-F238E27FC236}">
                <a16:creationId xmlns:a16="http://schemas.microsoft.com/office/drawing/2014/main" id="{94067475-52CA-6DA3-25DE-2A4B0AAED8B0}"/>
              </a:ext>
            </a:extLst>
          </p:cNvPr>
          <p:cNvPicPr>
            <a:picLocks noChangeAspect="1"/>
          </p:cNvPicPr>
          <p:nvPr/>
        </p:nvPicPr>
        <p:blipFill>
          <a:blip r:embed="rId4">
            <a:extLst>
              <a:ext uri="{28A0092B-C50C-407E-A947-70E740481C1C}">
                <a14:useLocalDpi xmlns:a14="http://schemas.microsoft.com/office/drawing/2010/main" val="0"/>
              </a:ext>
            </a:extLst>
          </a:blip>
          <a:srcRect t="44635"/>
          <a:stretch>
            <a:fillRect/>
          </a:stretch>
        </p:blipFill>
        <p:spPr bwMode="auto">
          <a:xfrm>
            <a:off x="304801" y="6162857"/>
            <a:ext cx="10668000" cy="3931738"/>
          </a:xfrm>
          <a:prstGeom prst="rect">
            <a:avLst/>
          </a:prstGeom>
          <a:noFill/>
        </p:spPr>
      </p:pic>
      <p:pic>
        <p:nvPicPr>
          <p:cNvPr id="6" name="Picture 5">
            <a:extLst>
              <a:ext uri="{FF2B5EF4-FFF2-40B4-BE49-F238E27FC236}">
                <a16:creationId xmlns:a16="http://schemas.microsoft.com/office/drawing/2014/main" id="{DC8C252F-0FDB-C6AA-A5BB-FC0F9ADE64CB}"/>
              </a:ext>
            </a:extLst>
          </p:cNvPr>
          <p:cNvPicPr>
            <a:picLocks noChangeAspect="1"/>
          </p:cNvPicPr>
          <p:nvPr/>
        </p:nvPicPr>
        <p:blipFill>
          <a:blip r:embed="rId5">
            <a:extLst>
              <a:ext uri="{28A0092B-C50C-407E-A947-70E740481C1C}">
                <a14:useLocalDpi xmlns:a14="http://schemas.microsoft.com/office/drawing/2010/main" val="0"/>
              </a:ext>
            </a:extLst>
          </a:blip>
          <a:srcRect l="38780" t="27585" r="25426" b="40244"/>
          <a:stretch>
            <a:fillRect/>
          </a:stretch>
        </p:blipFill>
        <p:spPr bwMode="auto">
          <a:xfrm>
            <a:off x="10972802" y="5531618"/>
            <a:ext cx="7209474" cy="4859249"/>
          </a:xfrm>
          <a:prstGeom prst="rect">
            <a:avLst/>
          </a:prstGeom>
          <a:noFill/>
        </p:spPr>
      </p:pic>
    </p:spTree>
    <p:extLst>
      <p:ext uri="{BB962C8B-B14F-4D97-AF65-F5344CB8AC3E}">
        <p14:creationId xmlns:p14="http://schemas.microsoft.com/office/powerpoint/2010/main" val="2325818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Michelle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Beyko</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pic>
        <p:nvPicPr>
          <p:cNvPr id="5" name="Picture 4" descr="A close-up of a person smiling&#10;&#10;Description automatically generated">
            <a:extLst>
              <a:ext uri="{FF2B5EF4-FFF2-40B4-BE49-F238E27FC236}">
                <a16:creationId xmlns:a16="http://schemas.microsoft.com/office/drawing/2014/main" id="{495E355E-1EB5-1859-A4FC-F499B262A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638300"/>
            <a:ext cx="5197869" cy="7772400"/>
          </a:xfrm>
          <a:prstGeom prst="rect">
            <a:avLst/>
          </a:prstGeom>
        </p:spPr>
      </p:pic>
      <p:pic>
        <p:nvPicPr>
          <p:cNvPr id="7" name="Picture 6" descr="A person and person posing for a picture&#10;&#10;Description automatically generated">
            <a:extLst>
              <a:ext uri="{FF2B5EF4-FFF2-40B4-BE49-F238E27FC236}">
                <a16:creationId xmlns:a16="http://schemas.microsoft.com/office/drawing/2014/main" id="{2E7F8D45-B8FC-D3F7-D159-4BF485B2A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762" t="17072" r="17271" b="48325"/>
          <a:stretch/>
        </p:blipFill>
        <p:spPr bwMode="auto">
          <a:xfrm>
            <a:off x="8077200" y="1714500"/>
            <a:ext cx="6564491" cy="7696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8472118"/>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7907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000" dirty="0">
                <a:latin typeface="+mn-lt"/>
                <a:cs typeface="Calibri" charset="0"/>
              </a:rPr>
              <a:t>Lives in Saskatoon, SK.</a:t>
            </a:r>
          </a:p>
          <a:p>
            <a:pPr>
              <a:buFont typeface="Arial" panose="020B0604020202020204" pitchFamily="34" charset="0"/>
              <a:buChar char="•"/>
            </a:pPr>
            <a:r>
              <a:rPr lang="en-US" altLang="en-US" sz="4000" dirty="0">
                <a:latin typeface="+mn-lt"/>
                <a:cs typeface="Calibri" charset="0"/>
              </a:rPr>
              <a:t>Works for Correctional Service Canada in Saskatoon (30 years).</a:t>
            </a:r>
          </a:p>
          <a:p>
            <a:pPr>
              <a:buFont typeface="Arial" panose="020B0604020202020204" pitchFamily="34" charset="0"/>
              <a:buChar char="•"/>
            </a:pPr>
            <a:r>
              <a:rPr lang="en-US" altLang="en-US" sz="4000" dirty="0">
                <a:latin typeface="+mn-lt"/>
                <a:cs typeface="Calibri" charset="0"/>
              </a:rPr>
              <a:t>Currently the National Infection Prevention &amp; Control Specialist.</a:t>
            </a:r>
          </a:p>
          <a:p>
            <a:pPr>
              <a:buFont typeface="Arial" panose="020B0604020202020204" pitchFamily="34" charset="0"/>
              <a:buChar char="•"/>
            </a:pPr>
            <a:r>
              <a:rPr lang="en-US" altLang="en-US" sz="4000" dirty="0">
                <a:latin typeface="+mn-lt"/>
                <a:cs typeface="Calibri" charset="0"/>
              </a:rPr>
              <a:t>Celebrating our 20th wedding anniversary this year.</a:t>
            </a:r>
          </a:p>
          <a:p>
            <a:pPr>
              <a:buFont typeface="Arial" panose="020B0604020202020204" pitchFamily="34" charset="0"/>
              <a:buChar char="•"/>
            </a:pPr>
            <a:r>
              <a:rPr lang="en-US" altLang="en-US" sz="4000" dirty="0">
                <a:latin typeface="+mn-lt"/>
                <a:cs typeface="Calibri" charset="0"/>
              </a:rPr>
              <a:t>Our 2 sons are married and we are blessed with 3 granddaughters (all under age 3!).</a:t>
            </a:r>
          </a:p>
          <a:p>
            <a:pPr>
              <a:buFont typeface="Arial" panose="020B0604020202020204" pitchFamily="34" charset="0"/>
              <a:buChar char="•"/>
            </a:pPr>
            <a:r>
              <a:rPr lang="en-US" altLang="en-US" sz="4000" dirty="0">
                <a:latin typeface="+mn-lt"/>
                <a:cs typeface="Calibri" charset="0"/>
              </a:rPr>
              <a:t>Leisure time is spent in Europe, enjoying time with friends and family, and staying active. </a:t>
            </a:r>
          </a:p>
          <a:p>
            <a:pPr>
              <a:buFont typeface="Arial" panose="020B0604020202020204" pitchFamily="34" charset="0"/>
              <a:buChar char="•"/>
            </a:pPr>
            <a:r>
              <a:rPr lang="en-US" altLang="en-US" sz="4000" dirty="0">
                <a:latin typeface="+mn-lt"/>
                <a:cs typeface="Calibri" charset="0"/>
              </a:rPr>
              <a:t>Hoping to retire from the federal government next year!</a:t>
            </a: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Michelle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Beyko</a:t>
            </a:r>
            <a:endPar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endParaRPr>
          </a:p>
        </p:txBody>
      </p:sp>
    </p:spTree>
    <p:extLst>
      <p:ext uri="{BB962C8B-B14F-4D97-AF65-F5344CB8AC3E}">
        <p14:creationId xmlns:p14="http://schemas.microsoft.com/office/powerpoint/2010/main" val="48254149"/>
      </p:ext>
    </p:extLst>
  </p:cSld>
  <p:clrMapOvr>
    <a:masterClrMapping/>
  </p:clrMapOvr>
  <mc:AlternateContent xmlns:mc="http://schemas.openxmlformats.org/markup-compatibility/2006" xmlns:p14="http://schemas.microsoft.com/office/powerpoint/2010/main">
    <mc:Choice Requires="p14">
      <p:transition spd="slow" p14:dur="3400" advClick="0" advTm="20000">
        <p14:reveal dir="r"/>
      </p:transition>
    </mc:Choice>
    <mc:Fallback xmlns="">
      <p:transition spd="slow" advClick="0" advTm="2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group of people on a stage&#10;&#10;Description automatically generated">
            <a:extLst>
              <a:ext uri="{FF2B5EF4-FFF2-40B4-BE49-F238E27FC236}">
                <a16:creationId xmlns:a16="http://schemas.microsoft.com/office/drawing/2014/main" id="{AED67CB2-48A0-0660-C3EE-5BAFFAB1E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644460"/>
            <a:ext cx="8695944" cy="5612836"/>
          </a:xfrm>
          <a:prstGeom prst="rect">
            <a:avLst/>
          </a:prstGeom>
        </p:spPr>
      </p:pic>
      <p:pic>
        <p:nvPicPr>
          <p:cNvPr id="9" name="Picture 8" descr="Women sitting on a bench holding cups&#10;&#10;Description automatically generated">
            <a:extLst>
              <a:ext uri="{FF2B5EF4-FFF2-40B4-BE49-F238E27FC236}">
                <a16:creationId xmlns:a16="http://schemas.microsoft.com/office/drawing/2014/main" id="{2D084887-1DEC-6C81-2A96-4B9C5EF959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7875" y="25186"/>
            <a:ext cx="7485725" cy="5031638"/>
          </a:xfrm>
          <a:prstGeom prst="rect">
            <a:avLst/>
          </a:prstGeom>
        </p:spPr>
      </p:pic>
      <p:pic>
        <p:nvPicPr>
          <p:cNvPr id="11" name="Picture 10" descr="A group of people standing together&#10;&#10;Description automatically generated">
            <a:extLst>
              <a:ext uri="{FF2B5EF4-FFF2-40B4-BE49-F238E27FC236}">
                <a16:creationId xmlns:a16="http://schemas.microsoft.com/office/drawing/2014/main" id="{B6CB840C-2452-49E3-6F15-ADB444ED57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822"/>
          <a:stretch/>
        </p:blipFill>
        <p:spPr>
          <a:xfrm>
            <a:off x="58778" y="-114300"/>
            <a:ext cx="9524297" cy="5405210"/>
          </a:xfrm>
          <a:prstGeom prst="rect">
            <a:avLst/>
          </a:prstGeom>
        </p:spPr>
      </p:pic>
      <p:pic>
        <p:nvPicPr>
          <p:cNvPr id="13" name="Picture 12" descr="A group of people sitting at a table&#10;&#10;Description automatically generated">
            <a:extLst>
              <a:ext uri="{FF2B5EF4-FFF2-40B4-BE49-F238E27FC236}">
                <a16:creationId xmlns:a16="http://schemas.microsoft.com/office/drawing/2014/main" id="{739CA77B-4577-87CD-6D14-FA2318D6B6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580"/>
          <a:stretch/>
        </p:blipFill>
        <p:spPr>
          <a:xfrm>
            <a:off x="9220200" y="5143501"/>
            <a:ext cx="9187633" cy="5060598"/>
          </a:xfrm>
          <a:prstGeom prst="rect">
            <a:avLst/>
          </a:prstGeom>
        </p:spPr>
      </p:pic>
    </p:spTree>
    <p:extLst>
      <p:ext uri="{BB962C8B-B14F-4D97-AF65-F5344CB8AC3E}">
        <p14:creationId xmlns:p14="http://schemas.microsoft.com/office/powerpoint/2010/main" val="282298823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2667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Barbara Asmundson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ByBlow</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a:t>
            </a:r>
          </a:p>
        </p:txBody>
      </p:sp>
      <p:pic>
        <p:nvPicPr>
          <p:cNvPr id="4" name="Picture 3" descr="A close-up of a person&#10;&#10;Description automatically generated">
            <a:extLst>
              <a:ext uri="{FF2B5EF4-FFF2-40B4-BE49-F238E27FC236}">
                <a16:creationId xmlns:a16="http://schemas.microsoft.com/office/drawing/2014/main" id="{8BED03E7-C87F-409D-DB50-53CFD0D71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303373"/>
            <a:ext cx="5486400" cy="8050974"/>
          </a:xfrm>
          <a:prstGeom prst="rect">
            <a:avLst/>
          </a:prstGeom>
        </p:spPr>
      </p:pic>
      <p:pic>
        <p:nvPicPr>
          <p:cNvPr id="6" name="Picture 5">
            <a:extLst>
              <a:ext uri="{FF2B5EF4-FFF2-40B4-BE49-F238E27FC236}">
                <a16:creationId xmlns:a16="http://schemas.microsoft.com/office/drawing/2014/main" id="{8D617E19-14E2-A371-5265-F033C72FE02F}"/>
              </a:ext>
            </a:extLst>
          </p:cNvPr>
          <p:cNvPicPr>
            <a:picLocks noChangeAspect="1"/>
          </p:cNvPicPr>
          <p:nvPr/>
        </p:nvPicPr>
        <p:blipFill>
          <a:blip r:embed="rId4" cstate="print">
            <a:extLst>
              <a:ext uri="{28A0092B-C50C-407E-A947-70E740481C1C}">
                <a14:useLocalDpi xmlns:a14="http://schemas.microsoft.com/office/drawing/2010/main" val="0"/>
              </a:ext>
            </a:extLst>
          </a:blip>
          <a:srcRect t="12128"/>
          <a:stretch>
            <a:fillRect/>
          </a:stretch>
        </p:blipFill>
        <p:spPr bwMode="auto">
          <a:xfrm>
            <a:off x="8458200" y="1303373"/>
            <a:ext cx="6870271" cy="8050974"/>
          </a:xfrm>
          <a:prstGeom prst="rect">
            <a:avLst/>
          </a:prstGeom>
          <a:noFill/>
        </p:spPr>
      </p:pic>
    </p:spTree>
    <p:extLst>
      <p:ext uri="{BB962C8B-B14F-4D97-AF65-F5344CB8AC3E}">
        <p14:creationId xmlns:p14="http://schemas.microsoft.com/office/powerpoint/2010/main" val="85650102"/>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ontent Placeholder 5"/>
          <p:cNvSpPr>
            <a:spLocks noGrp="1"/>
          </p:cNvSpPr>
          <p:nvPr>
            <p:ph sz="half" idx="2"/>
          </p:nvPr>
        </p:nvSpPr>
        <p:spPr bwMode="auto">
          <a:xfrm>
            <a:off x="228600" y="1790700"/>
            <a:ext cx="180594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128"/>
                <a:cs typeface="+mn-cs"/>
              </a:defRPr>
            </a:lvl1pPr>
            <a:lvl2pPr marL="685800" algn="l" rtl="0" eaLnBrk="0" fontAlgn="base" hangingPunct="0">
              <a:spcBef>
                <a:spcPct val="0"/>
              </a:spcBef>
              <a:spcAft>
                <a:spcPct val="0"/>
              </a:spcAft>
              <a:defRPr sz="3600" kern="1200">
                <a:solidFill>
                  <a:schemeClr val="tx1"/>
                </a:solidFill>
                <a:latin typeface="Times" charset="0"/>
                <a:ea typeface="ＭＳ Ｐゴシック" charset="-128"/>
                <a:cs typeface="+mn-cs"/>
              </a:defRPr>
            </a:lvl2pPr>
            <a:lvl3pPr marL="1371600" algn="l" rtl="0" eaLnBrk="0" fontAlgn="base" hangingPunct="0">
              <a:spcBef>
                <a:spcPct val="0"/>
              </a:spcBef>
              <a:spcAft>
                <a:spcPct val="0"/>
              </a:spcAft>
              <a:defRPr sz="3600" kern="1200">
                <a:solidFill>
                  <a:schemeClr val="tx1"/>
                </a:solidFill>
                <a:latin typeface="Times" charset="0"/>
                <a:ea typeface="ＭＳ Ｐゴシック" charset="-128"/>
                <a:cs typeface="+mn-cs"/>
              </a:defRPr>
            </a:lvl3pPr>
            <a:lvl4pPr marL="2057400" algn="l" rtl="0" eaLnBrk="0" fontAlgn="base" hangingPunct="0">
              <a:spcBef>
                <a:spcPct val="0"/>
              </a:spcBef>
              <a:spcAft>
                <a:spcPct val="0"/>
              </a:spcAft>
              <a:defRPr sz="3600" kern="1200">
                <a:solidFill>
                  <a:schemeClr val="tx1"/>
                </a:solidFill>
                <a:latin typeface="Times" charset="0"/>
                <a:ea typeface="ＭＳ Ｐゴシック" charset="-128"/>
                <a:cs typeface="+mn-cs"/>
              </a:defRPr>
            </a:lvl4pPr>
            <a:lvl5pPr marL="2743200" algn="l" rtl="0" eaLnBrk="0" fontAlgn="base" hangingPunct="0">
              <a:spcBef>
                <a:spcPct val="0"/>
              </a:spcBef>
              <a:spcAft>
                <a:spcPct val="0"/>
              </a:spcAft>
              <a:defRPr sz="3600" kern="1200">
                <a:solidFill>
                  <a:schemeClr val="tx1"/>
                </a:solidFill>
                <a:latin typeface="Times" charset="0"/>
                <a:ea typeface="ＭＳ Ｐゴシック" charset="-128"/>
                <a:cs typeface="+mn-cs"/>
              </a:defRPr>
            </a:lvl5pPr>
            <a:lvl6pPr marL="3429000" algn="l" defTabSz="1371600" rtl="0" eaLnBrk="1" latinLnBrk="0" hangingPunct="1">
              <a:defRPr sz="3600" kern="1200">
                <a:solidFill>
                  <a:schemeClr val="tx1"/>
                </a:solidFill>
                <a:latin typeface="Times" charset="0"/>
                <a:ea typeface="ＭＳ Ｐゴシック" charset="-128"/>
                <a:cs typeface="+mn-cs"/>
              </a:defRPr>
            </a:lvl6pPr>
            <a:lvl7pPr marL="4114800" algn="l" defTabSz="1371600" rtl="0" eaLnBrk="1" latinLnBrk="0" hangingPunct="1">
              <a:defRPr sz="3600" kern="1200">
                <a:solidFill>
                  <a:schemeClr val="tx1"/>
                </a:solidFill>
                <a:latin typeface="Times" charset="0"/>
                <a:ea typeface="ＭＳ Ｐゴシック" charset="-128"/>
                <a:cs typeface="+mn-cs"/>
              </a:defRPr>
            </a:lvl7pPr>
            <a:lvl8pPr marL="4800600" algn="l" defTabSz="1371600" rtl="0" eaLnBrk="1" latinLnBrk="0" hangingPunct="1">
              <a:defRPr sz="3600" kern="1200">
                <a:solidFill>
                  <a:schemeClr val="tx1"/>
                </a:solidFill>
                <a:latin typeface="Times" charset="0"/>
                <a:ea typeface="ＭＳ Ｐゴシック" charset="-128"/>
                <a:cs typeface="+mn-cs"/>
              </a:defRPr>
            </a:lvl8pPr>
            <a:lvl9pPr marL="5486400" algn="l" defTabSz="1371600" rtl="0" eaLnBrk="1" latinLnBrk="0" hangingPunct="1">
              <a:defRPr sz="3600" kern="1200">
                <a:solidFill>
                  <a:schemeClr val="tx1"/>
                </a:solidFill>
                <a:latin typeface="Times" charset="0"/>
                <a:ea typeface="ＭＳ Ｐゴシック" charset="-128"/>
                <a:cs typeface="+mn-cs"/>
              </a:defRPr>
            </a:lvl9pPr>
          </a:lstStyle>
          <a:p>
            <a:pPr>
              <a:buFont typeface="Arial" panose="020B0604020202020204" pitchFamily="34" charset="0"/>
              <a:buChar char="•"/>
            </a:pPr>
            <a:r>
              <a:rPr lang="en-US" altLang="en-US" sz="4000" dirty="0">
                <a:latin typeface="+mn-lt"/>
                <a:cs typeface="Calibri" charset="0"/>
              </a:rPr>
              <a:t>Lives in Saskatoon, SK.</a:t>
            </a:r>
          </a:p>
          <a:p>
            <a:pPr>
              <a:buFont typeface="Arial" panose="020B0604020202020204" pitchFamily="34" charset="0"/>
              <a:buChar char="•"/>
            </a:pPr>
            <a:r>
              <a:rPr lang="en-US" altLang="en-US" sz="4000" dirty="0">
                <a:latin typeface="+mn-lt"/>
                <a:cs typeface="Calibri" charset="0"/>
              </a:rPr>
              <a:t>St. Paul’s Hospital ICU for 15 years, 24 years in total</a:t>
            </a:r>
          </a:p>
          <a:p>
            <a:pPr>
              <a:buFont typeface="Arial" panose="020B0604020202020204" pitchFamily="34" charset="0"/>
              <a:buChar char="•"/>
            </a:pPr>
            <a:r>
              <a:rPr lang="en-US" altLang="en-US" sz="4000" dirty="0">
                <a:latin typeface="+mn-lt"/>
                <a:cs typeface="Calibri" charset="0"/>
              </a:rPr>
              <a:t>Will retire from St. Paul’s Hospital someday. </a:t>
            </a:r>
          </a:p>
          <a:p>
            <a:pPr>
              <a:buFont typeface="Arial" panose="020B0604020202020204" pitchFamily="34" charset="0"/>
              <a:buChar char="•"/>
            </a:pPr>
            <a:r>
              <a:rPr lang="en-US" altLang="en-US" sz="4000" dirty="0">
                <a:latin typeface="+mn-lt"/>
                <a:cs typeface="Calibri" charset="0"/>
              </a:rPr>
              <a:t>Rotator cuff surgery (off for 6 months).</a:t>
            </a:r>
          </a:p>
          <a:p>
            <a:pPr>
              <a:buFont typeface="Arial" panose="020B0604020202020204" pitchFamily="34" charset="0"/>
              <a:buChar char="•"/>
            </a:pPr>
            <a:r>
              <a:rPr lang="en-US" altLang="en-US" sz="4000" dirty="0">
                <a:latin typeface="+mn-lt"/>
                <a:cs typeface="Calibri" charset="0"/>
              </a:rPr>
              <a:t>Todd and I will celebrate our 30th wedding anniversary in November.</a:t>
            </a:r>
          </a:p>
          <a:p>
            <a:pPr>
              <a:buFont typeface="Arial" panose="020B0604020202020204" pitchFamily="34" charset="0"/>
              <a:buChar char="•"/>
            </a:pPr>
            <a:r>
              <a:rPr lang="en-US" altLang="en-US" sz="4000" dirty="0">
                <a:latin typeface="+mn-lt"/>
                <a:cs typeface="Calibri" charset="0"/>
              </a:rPr>
              <a:t>Going on Danube River Cruise to celebrate anniversary.</a:t>
            </a:r>
          </a:p>
          <a:p>
            <a:pPr>
              <a:buFont typeface="Arial" panose="020B0604020202020204" pitchFamily="34" charset="0"/>
              <a:buChar char="•"/>
            </a:pPr>
            <a:r>
              <a:rPr lang="en-US" altLang="en-US" sz="4000" dirty="0">
                <a:latin typeface="+mn-lt"/>
                <a:cs typeface="Calibri" charset="0"/>
              </a:rPr>
              <a:t>Brooke currently a substitute teacher just outside Saskatoon. </a:t>
            </a:r>
          </a:p>
          <a:p>
            <a:pPr>
              <a:buFont typeface="Arial" panose="020B0604020202020204" pitchFamily="34" charset="0"/>
              <a:buChar char="•"/>
            </a:pPr>
            <a:r>
              <a:rPr lang="en-US" altLang="en-US" sz="4000" dirty="0">
                <a:latin typeface="+mn-lt"/>
                <a:cs typeface="Calibri" charset="0"/>
              </a:rPr>
              <a:t>Zane at USask Kinesiology and with Hailey, combined Xray lab tech. </a:t>
            </a:r>
          </a:p>
          <a:p>
            <a:pPr>
              <a:buFont typeface="Arial" panose="020B0604020202020204" pitchFamily="34" charset="0"/>
              <a:buChar char="•"/>
            </a:pPr>
            <a:r>
              <a:rPr lang="en-US" altLang="en-US" sz="4000" dirty="0">
                <a:latin typeface="+mn-lt"/>
                <a:cs typeface="Calibri" charset="0"/>
              </a:rPr>
              <a:t>USask memory: Too much time at Place Riel drinking coffee and playing cards. </a:t>
            </a:r>
          </a:p>
          <a:p>
            <a:pPr>
              <a:buFont typeface="Arial" panose="020B0604020202020204" pitchFamily="34" charset="0"/>
              <a:buChar char="•"/>
            </a:pPr>
            <a:endParaRPr lang="en-US" altLang="en-US" dirty="0">
              <a:latin typeface="+mn-lt"/>
              <a:cs typeface="Calibri" charset="0"/>
            </a:endParaRPr>
          </a:p>
          <a:p>
            <a:pPr>
              <a:buFont typeface="Arial" panose="020B0604020202020204" pitchFamily="34" charset="0"/>
              <a:buChar char="•"/>
            </a:pPr>
            <a:endParaRPr lang="en-US" altLang="en-US" dirty="0">
              <a:latin typeface="+mn-lt"/>
              <a:cs typeface="Calibri" charset="0"/>
            </a:endParaRPr>
          </a:p>
          <a:p>
            <a:pPr marL="0" indent="0">
              <a:buNone/>
            </a:pPr>
            <a:endParaRPr lang="en-CA" altLang="en-US" dirty="0">
              <a:latin typeface="+mn-lt"/>
              <a:ea typeface="ＭＳ Ｐゴシック" charset="-128"/>
              <a:cs typeface="Calibri" charset="0"/>
            </a:endParaRPr>
          </a:p>
        </p:txBody>
      </p:sp>
      <p:sp>
        <p:nvSpPr>
          <p:cNvPr id="2" name="Title 1">
            <a:extLst>
              <a:ext uri="{FF2B5EF4-FFF2-40B4-BE49-F238E27FC236}">
                <a16:creationId xmlns:a16="http://schemas.microsoft.com/office/drawing/2014/main" id="{7A5FFB34-5760-6573-5AC1-E82D6C5164BF}"/>
              </a:ext>
            </a:extLst>
          </p:cNvPr>
          <p:cNvSpPr txBox="1">
            <a:spLocks/>
          </p:cNvSpPr>
          <p:nvPr/>
        </p:nvSpPr>
        <p:spPr bwMode="auto">
          <a:xfrm>
            <a:off x="0" y="495300"/>
            <a:ext cx="18288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rgbClr val="595959"/>
                </a:solidFill>
                <a:latin typeface="Calibri"/>
                <a:ea typeface="ＭＳ Ｐゴシック" pitchFamily="-108" charset="-128"/>
                <a:cs typeface="Calibri"/>
              </a:defRPr>
            </a:lvl1pPr>
            <a:lvl2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2pPr>
            <a:lvl3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3pPr>
            <a:lvl4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4pPr>
            <a:lvl5pPr algn="l" rtl="0" eaLnBrk="0" fontAlgn="base" hangingPunct="0">
              <a:spcBef>
                <a:spcPct val="0"/>
              </a:spcBef>
              <a:spcAft>
                <a:spcPct val="0"/>
              </a:spcAft>
              <a:defRPr sz="4400">
                <a:solidFill>
                  <a:srgbClr val="595959"/>
                </a:solidFill>
                <a:latin typeface="Calibri" pitchFamily="-108" charset="0"/>
                <a:ea typeface="ＭＳ Ｐゴシック" pitchFamily="-108" charset="-128"/>
                <a:cs typeface="Calibri" panose="020F0502020204030204" pitchFamily="34" charset="0"/>
              </a:defRPr>
            </a:lvl5pPr>
            <a:lvl6pPr marL="457200" algn="l" rtl="0" fontAlgn="base">
              <a:spcBef>
                <a:spcPct val="0"/>
              </a:spcBef>
              <a:spcAft>
                <a:spcPct val="0"/>
              </a:spcAft>
              <a:defRPr sz="3200" b="1">
                <a:solidFill>
                  <a:srgbClr val="FFFFFF"/>
                </a:solidFill>
                <a:latin typeface="Arial Black" pitchFamily="-108" charset="0"/>
              </a:defRPr>
            </a:lvl6pPr>
            <a:lvl7pPr marL="914400" algn="l" rtl="0" fontAlgn="base">
              <a:spcBef>
                <a:spcPct val="0"/>
              </a:spcBef>
              <a:spcAft>
                <a:spcPct val="0"/>
              </a:spcAft>
              <a:defRPr sz="3200" b="1">
                <a:solidFill>
                  <a:srgbClr val="FFFFFF"/>
                </a:solidFill>
                <a:latin typeface="Arial Black" pitchFamily="-108" charset="0"/>
              </a:defRPr>
            </a:lvl7pPr>
            <a:lvl8pPr marL="1371600" algn="l" rtl="0" fontAlgn="base">
              <a:spcBef>
                <a:spcPct val="0"/>
              </a:spcBef>
              <a:spcAft>
                <a:spcPct val="0"/>
              </a:spcAft>
              <a:defRPr sz="3200" b="1">
                <a:solidFill>
                  <a:srgbClr val="FFFFFF"/>
                </a:solidFill>
                <a:latin typeface="Arial Black" pitchFamily="-108" charset="0"/>
              </a:defRPr>
            </a:lvl8pPr>
            <a:lvl9pPr marL="1828800" algn="l" rtl="0" fontAlgn="base">
              <a:spcBef>
                <a:spcPct val="0"/>
              </a:spcBef>
              <a:spcAft>
                <a:spcPct val="0"/>
              </a:spcAft>
              <a:defRPr sz="3200" b="1">
                <a:solidFill>
                  <a:srgbClr val="FFFFFF"/>
                </a:solidFill>
                <a:latin typeface="Arial Black"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Barbara Asmundson (</a:t>
            </a:r>
            <a:r>
              <a:rPr kumimoji="0" lang="en-US" sz="6600" b="1" i="0" u="none" strike="noStrike" kern="0" cap="none" spc="0" normalizeH="0" baseline="0" noProof="0" dirty="0" err="1">
                <a:ln>
                  <a:noFill/>
                </a:ln>
                <a:solidFill>
                  <a:srgbClr val="595959"/>
                </a:solidFill>
                <a:effectLst/>
                <a:uLnTx/>
                <a:uFillTx/>
                <a:latin typeface="Calibri"/>
                <a:ea typeface="ＭＳ Ｐゴシック" pitchFamily="-108" charset="-128"/>
                <a:cs typeface="Calibri"/>
              </a:rPr>
              <a:t>ByBlow</a:t>
            </a:r>
            <a:r>
              <a:rPr kumimoji="0" lang="en-US" sz="6600" b="1" i="0" u="none" strike="noStrike" kern="0" cap="none" spc="0" normalizeH="0" baseline="0" noProof="0" dirty="0">
                <a:ln>
                  <a:noFill/>
                </a:ln>
                <a:solidFill>
                  <a:srgbClr val="595959"/>
                </a:solidFill>
                <a:effectLst/>
                <a:uLnTx/>
                <a:uFillTx/>
                <a:latin typeface="Calibri"/>
                <a:ea typeface="ＭＳ Ｐゴシック" pitchFamily="-108" charset="-128"/>
                <a:cs typeface="Calibri"/>
              </a:rPr>
              <a:t>)</a:t>
            </a:r>
          </a:p>
        </p:txBody>
      </p:sp>
    </p:spTree>
    <p:extLst>
      <p:ext uri="{BB962C8B-B14F-4D97-AF65-F5344CB8AC3E}">
        <p14:creationId xmlns:p14="http://schemas.microsoft.com/office/powerpoint/2010/main" val="1983575418"/>
      </p:ext>
    </p:extLst>
  </p:cSld>
  <p:clrMapOvr>
    <a:masterClrMapping/>
  </p:clrMapOvr>
  <mc:AlternateContent xmlns:mc="http://schemas.openxmlformats.org/markup-compatibility/2006" xmlns:p14="http://schemas.microsoft.com/office/powerpoint/2010/main">
    <mc:Choice Requires="p14">
      <p:transition spd="slow" p14:dur="3400" advClick="0" advTm="25000">
        <p14:reveal dir="r"/>
      </p:transition>
    </mc:Choice>
    <mc:Fallback xmlns="">
      <p:transition spd="slow" advClick="0" advTm="25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USask">
      <a:dk1>
        <a:srgbClr val="000000"/>
      </a:dk1>
      <a:lt1>
        <a:srgbClr val="FFFFFF"/>
      </a:lt1>
      <a:dk2>
        <a:srgbClr val="006940"/>
      </a:dk2>
      <a:lt2>
        <a:srgbClr val="FFFFFF"/>
      </a:lt2>
      <a:accent1>
        <a:srgbClr val="FFD204"/>
      </a:accent1>
      <a:accent2>
        <a:srgbClr val="006940"/>
      </a:accent2>
      <a:accent3>
        <a:srgbClr val="BDD600"/>
      </a:accent3>
      <a:accent4>
        <a:srgbClr val="000000"/>
      </a:accent4>
      <a:accent5>
        <a:srgbClr val="999B9C"/>
      </a:accent5>
      <a:accent6>
        <a:srgbClr val="D6D6D3"/>
      </a:accent6>
      <a:hlink>
        <a:srgbClr val="BDD600"/>
      </a:hlink>
      <a:folHlink>
        <a:srgbClr val="719500"/>
      </a:folHlink>
    </a:clrScheme>
    <a:fontScheme name="Blank">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4180</TotalTime>
  <Words>2252</Words>
  <Application>Microsoft Office PowerPoint</Application>
  <PresentationFormat>Custom</PresentationFormat>
  <Paragraphs>240</Paragraphs>
  <Slides>43</Slides>
  <Notes>34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43</vt:i4>
      </vt:variant>
    </vt:vector>
  </HeadingPairs>
  <TitlesOfParts>
    <vt:vector size="53" baseType="lpstr">
      <vt:lpstr>Calibri</vt:lpstr>
      <vt:lpstr>Arial</vt:lpstr>
      <vt:lpstr>Calibri (MS)</vt:lpstr>
      <vt:lpstr>Times</vt:lpstr>
      <vt:lpstr>Arial Black</vt:lpstr>
      <vt:lpstr>Wingdings</vt:lpstr>
      <vt:lpstr>Courgette</vt:lpstr>
      <vt:lpstr>Georgia</vt:lpstr>
      <vt:lpstr>Office Theme</vt:lpstr>
      <vt:lpstr>Blank</vt:lpstr>
      <vt:lpstr>30-Year Reunion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usask_Presentation_Creativity-widescreen.pptx</dc:title>
  <dc:creator>Cossette, Roxanne</dc:creator>
  <cp:lastModifiedBy>Cossette, Roxanne</cp:lastModifiedBy>
  <cp:revision>153</cp:revision>
  <dcterms:created xsi:type="dcterms:W3CDTF">2006-08-16T00:00:00Z</dcterms:created>
  <dcterms:modified xsi:type="dcterms:W3CDTF">2024-06-03T18:38:59Z</dcterms:modified>
  <dc:identifier>DAFojqVSDGM</dc:identifier>
</cp:coreProperties>
</file>